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2409" y="65277"/>
            <a:ext cx="11969750" cy="478790"/>
          </a:xfrm>
          <a:custGeom>
            <a:avLst/>
            <a:gdLst/>
            <a:ahLst/>
            <a:cxnLst/>
            <a:rect l="l" t="t" r="r" b="b"/>
            <a:pathLst>
              <a:path w="11969750" h="478790">
                <a:moveTo>
                  <a:pt x="11969242" y="0"/>
                </a:moveTo>
                <a:lnTo>
                  <a:pt x="0" y="0"/>
                </a:lnTo>
                <a:lnTo>
                  <a:pt x="0" y="478536"/>
                </a:lnTo>
                <a:lnTo>
                  <a:pt x="11969242" y="478536"/>
                </a:lnTo>
                <a:lnTo>
                  <a:pt x="119692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2409" y="65277"/>
            <a:ext cx="11969750" cy="478790"/>
          </a:xfrm>
          <a:custGeom>
            <a:avLst/>
            <a:gdLst/>
            <a:ahLst/>
            <a:cxnLst/>
            <a:rect l="l" t="t" r="r" b="b"/>
            <a:pathLst>
              <a:path w="11969750" h="478790">
                <a:moveTo>
                  <a:pt x="0" y="478536"/>
                </a:moveTo>
                <a:lnTo>
                  <a:pt x="11969242" y="478536"/>
                </a:lnTo>
                <a:lnTo>
                  <a:pt x="11969242" y="0"/>
                </a:lnTo>
                <a:lnTo>
                  <a:pt x="0" y="0"/>
                </a:lnTo>
                <a:lnTo>
                  <a:pt x="0" y="47853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96772" y="35763"/>
            <a:ext cx="9965055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6772" y="35763"/>
            <a:ext cx="996505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Introducing</a:t>
            </a:r>
            <a:r>
              <a:rPr dirty="0" spc="-80"/>
              <a:t> </a:t>
            </a:r>
            <a:r>
              <a:rPr dirty="0"/>
              <a:t>Day</a:t>
            </a:r>
            <a:r>
              <a:rPr dirty="0" spc="-80"/>
              <a:t> </a:t>
            </a:r>
            <a:r>
              <a:rPr dirty="0"/>
              <a:t>Case</a:t>
            </a:r>
            <a:r>
              <a:rPr dirty="0" spc="-75"/>
              <a:t> </a:t>
            </a:r>
            <a:r>
              <a:rPr dirty="0"/>
              <a:t>Hip</a:t>
            </a:r>
            <a:r>
              <a:rPr dirty="0" spc="-100"/>
              <a:t> </a:t>
            </a:r>
            <a:r>
              <a:rPr dirty="0" spc="-10"/>
              <a:t>Arthroplasty</a:t>
            </a:r>
            <a:r>
              <a:rPr dirty="0" spc="-50"/>
              <a:t> </a:t>
            </a:r>
            <a:r>
              <a:rPr dirty="0"/>
              <a:t>at</a:t>
            </a:r>
            <a:r>
              <a:rPr dirty="0" spc="-90"/>
              <a:t> </a:t>
            </a:r>
            <a:r>
              <a:rPr dirty="0"/>
              <a:t>a</a:t>
            </a:r>
            <a:r>
              <a:rPr dirty="0" spc="-75"/>
              <a:t> </a:t>
            </a:r>
            <a:r>
              <a:rPr dirty="0"/>
              <a:t>District</a:t>
            </a:r>
            <a:r>
              <a:rPr dirty="0" spc="-60"/>
              <a:t> </a:t>
            </a:r>
            <a:r>
              <a:rPr dirty="0"/>
              <a:t>General</a:t>
            </a:r>
            <a:r>
              <a:rPr dirty="0" spc="-65"/>
              <a:t> </a:t>
            </a:r>
            <a:r>
              <a:rPr dirty="0" spc="-10"/>
              <a:t>Hospital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111946" y="558190"/>
            <a:ext cx="11973560" cy="518159"/>
          </a:xfrm>
          <a:custGeom>
            <a:avLst/>
            <a:gdLst/>
            <a:ahLst/>
            <a:cxnLst/>
            <a:rect l="l" t="t" r="r" b="b"/>
            <a:pathLst>
              <a:path w="11973560" h="518159">
                <a:moveTo>
                  <a:pt x="11973052" y="0"/>
                </a:moveTo>
                <a:lnTo>
                  <a:pt x="0" y="0"/>
                </a:lnTo>
                <a:lnTo>
                  <a:pt x="0" y="518134"/>
                </a:lnTo>
                <a:lnTo>
                  <a:pt x="11973052" y="518134"/>
                </a:lnTo>
                <a:lnTo>
                  <a:pt x="11973052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3561841" y="442815"/>
            <a:ext cx="5071110" cy="576580"/>
          </a:xfrm>
          <a:prstGeom prst="rect">
            <a:avLst/>
          </a:prstGeom>
        </p:spPr>
        <p:txBody>
          <a:bodyPr wrap="square" lIns="0" tIns="95885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755"/>
              </a:spcBef>
            </a:pPr>
            <a:r>
              <a:rPr dirty="0" sz="1400" b="1">
                <a:latin typeface="Calibri"/>
                <a:cs typeface="Calibri"/>
              </a:rPr>
              <a:t>Kanika</a:t>
            </a:r>
            <a:r>
              <a:rPr dirty="0" sz="1400" spc="-6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Daga</a:t>
            </a:r>
            <a:r>
              <a:rPr dirty="0" baseline="24691" sz="1350" b="1">
                <a:latin typeface="Calibri"/>
                <a:cs typeface="Calibri"/>
              </a:rPr>
              <a:t>1</a:t>
            </a:r>
            <a:r>
              <a:rPr dirty="0" sz="1400" b="1">
                <a:latin typeface="Calibri"/>
                <a:cs typeface="Calibri"/>
              </a:rPr>
              <a:t>,</a:t>
            </a:r>
            <a:r>
              <a:rPr dirty="0" sz="1400" spc="-4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Dikshika</a:t>
            </a:r>
            <a:r>
              <a:rPr dirty="0" sz="1400" spc="-3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Mathur</a:t>
            </a:r>
            <a:r>
              <a:rPr dirty="0" baseline="24691" sz="1350" spc="-15" b="1">
                <a:latin typeface="Calibri"/>
                <a:cs typeface="Calibri"/>
              </a:rPr>
              <a:t>2</a:t>
            </a:r>
            <a:endParaRPr baseline="24691" sz="13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60"/>
              </a:spcBef>
            </a:pPr>
            <a:r>
              <a:rPr dirty="0" baseline="24305" sz="1200" i="1">
                <a:latin typeface="Calibri"/>
                <a:cs typeface="Calibri"/>
              </a:rPr>
              <a:t>1</a:t>
            </a:r>
            <a:r>
              <a:rPr dirty="0" sz="1200" i="1">
                <a:latin typeface="Calibri"/>
                <a:cs typeface="Calibri"/>
              </a:rPr>
              <a:t>Sandwell</a:t>
            </a:r>
            <a:r>
              <a:rPr dirty="0" sz="1200" spc="-30" i="1">
                <a:latin typeface="Calibri"/>
                <a:cs typeface="Calibri"/>
              </a:rPr>
              <a:t> </a:t>
            </a:r>
            <a:r>
              <a:rPr dirty="0" sz="1200" i="1">
                <a:latin typeface="Calibri"/>
                <a:cs typeface="Calibri"/>
              </a:rPr>
              <a:t>and</a:t>
            </a:r>
            <a:r>
              <a:rPr dirty="0" sz="1200" spc="-30" i="1">
                <a:latin typeface="Calibri"/>
                <a:cs typeface="Calibri"/>
              </a:rPr>
              <a:t> </a:t>
            </a:r>
            <a:r>
              <a:rPr dirty="0" sz="1200" spc="-10" i="1">
                <a:latin typeface="Calibri"/>
                <a:cs typeface="Calibri"/>
              </a:rPr>
              <a:t>West</a:t>
            </a:r>
            <a:r>
              <a:rPr dirty="0" sz="1200" spc="-35" i="1">
                <a:latin typeface="Calibri"/>
                <a:cs typeface="Calibri"/>
              </a:rPr>
              <a:t> </a:t>
            </a:r>
            <a:r>
              <a:rPr dirty="0" sz="1200" i="1">
                <a:latin typeface="Calibri"/>
                <a:cs typeface="Calibri"/>
              </a:rPr>
              <a:t>Birmingham</a:t>
            </a:r>
            <a:r>
              <a:rPr dirty="0" sz="1200" spc="-10" i="1">
                <a:latin typeface="Calibri"/>
                <a:cs typeface="Calibri"/>
              </a:rPr>
              <a:t> </a:t>
            </a:r>
            <a:r>
              <a:rPr dirty="0" sz="1200" i="1">
                <a:latin typeface="Calibri"/>
                <a:cs typeface="Calibri"/>
              </a:rPr>
              <a:t>NHS</a:t>
            </a:r>
            <a:r>
              <a:rPr dirty="0" sz="1200" spc="-15" i="1">
                <a:latin typeface="Calibri"/>
                <a:cs typeface="Calibri"/>
              </a:rPr>
              <a:t> </a:t>
            </a:r>
            <a:r>
              <a:rPr dirty="0" sz="1200" spc="-10" i="1">
                <a:latin typeface="Calibri"/>
                <a:cs typeface="Calibri"/>
              </a:rPr>
              <a:t>Trust</a:t>
            </a:r>
            <a:r>
              <a:rPr dirty="0" sz="1200" spc="-15" i="1">
                <a:latin typeface="Calibri"/>
                <a:cs typeface="Calibri"/>
              </a:rPr>
              <a:t> </a:t>
            </a:r>
            <a:r>
              <a:rPr dirty="0" baseline="24305" sz="1200" i="1">
                <a:latin typeface="Calibri"/>
                <a:cs typeface="Calibri"/>
              </a:rPr>
              <a:t>2</a:t>
            </a:r>
            <a:r>
              <a:rPr dirty="0" sz="1200" i="1">
                <a:latin typeface="Calibri"/>
                <a:cs typeface="Calibri"/>
              </a:rPr>
              <a:t>The</a:t>
            </a:r>
            <a:r>
              <a:rPr dirty="0" sz="1200" spc="-25" i="1">
                <a:latin typeface="Calibri"/>
                <a:cs typeface="Calibri"/>
              </a:rPr>
              <a:t> </a:t>
            </a:r>
            <a:r>
              <a:rPr dirty="0" sz="1200" i="1">
                <a:latin typeface="Calibri"/>
                <a:cs typeface="Calibri"/>
              </a:rPr>
              <a:t>Royal</a:t>
            </a:r>
            <a:r>
              <a:rPr dirty="0" sz="1200" spc="-25" i="1">
                <a:latin typeface="Calibri"/>
                <a:cs typeface="Calibri"/>
              </a:rPr>
              <a:t> </a:t>
            </a:r>
            <a:r>
              <a:rPr dirty="0" sz="1200" spc="-10" i="1">
                <a:latin typeface="Calibri"/>
                <a:cs typeface="Calibri"/>
              </a:rPr>
              <a:t>Wolverhampton</a:t>
            </a:r>
            <a:r>
              <a:rPr dirty="0" sz="1200" spc="-35" i="1">
                <a:latin typeface="Calibri"/>
                <a:cs typeface="Calibri"/>
              </a:rPr>
              <a:t> </a:t>
            </a:r>
            <a:r>
              <a:rPr dirty="0" sz="1200" i="1">
                <a:latin typeface="Calibri"/>
                <a:cs typeface="Calibri"/>
              </a:rPr>
              <a:t>NHS</a:t>
            </a:r>
            <a:r>
              <a:rPr dirty="0" sz="1200" spc="-25" i="1">
                <a:latin typeface="Calibri"/>
                <a:cs typeface="Calibri"/>
              </a:rPr>
              <a:t> </a:t>
            </a:r>
            <a:r>
              <a:rPr dirty="0" sz="1200" spc="-10" i="1">
                <a:latin typeface="Calibri"/>
                <a:cs typeface="Calibri"/>
              </a:rPr>
              <a:t>Trust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83538" y="2826372"/>
          <a:ext cx="3369310" cy="39084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9485"/>
                <a:gridCol w="2320925"/>
              </a:tblGrid>
              <a:tr h="386715"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Method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340995">
                <a:tc gridSpan="2"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Inclusion</a:t>
                      </a:r>
                      <a:r>
                        <a:rPr dirty="0" sz="1600" spc="-5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criteria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38235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65605">
                <a:tc gridSpan="2">
                  <a:txBody>
                    <a:bodyPr/>
                    <a:lstStyle/>
                    <a:p>
                      <a:pPr algn="just" marL="206375" indent="-113664">
                        <a:lnSpc>
                          <a:spcPct val="100000"/>
                        </a:lnSpc>
                        <a:spcBef>
                          <a:spcPts val="280"/>
                        </a:spcBef>
                        <a:buFont typeface="Arial"/>
                        <a:buChar char="•"/>
                        <a:tabLst>
                          <a:tab pos="206375" algn="l"/>
                        </a:tabLst>
                      </a:pPr>
                      <a:r>
                        <a:rPr dirty="0" sz="1300" b="1">
                          <a:latin typeface="Calibri"/>
                          <a:cs typeface="Calibri"/>
                        </a:rPr>
                        <a:t>Medical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: BMI</a:t>
                      </a:r>
                      <a:r>
                        <a:rPr dirty="0" sz="13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&lt;35,</a:t>
                      </a:r>
                      <a:r>
                        <a:rPr dirty="0" sz="13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ASA</a:t>
                      </a:r>
                      <a:r>
                        <a:rPr dirty="0" sz="13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I-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II,</a:t>
                      </a:r>
                      <a:r>
                        <a:rPr dirty="0" sz="13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eGFR</a:t>
                      </a:r>
                      <a:r>
                        <a:rPr dirty="0" sz="13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&gt;60,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25">
                          <a:latin typeface="Calibri"/>
                          <a:cs typeface="Calibri"/>
                        </a:rPr>
                        <a:t>Hb</a:t>
                      </a:r>
                      <a:endParaRPr sz="1300">
                        <a:latin typeface="Calibri"/>
                        <a:cs typeface="Calibri"/>
                      </a:endParaRPr>
                    </a:p>
                    <a:p>
                      <a:pPr marL="207010">
                        <a:lnSpc>
                          <a:spcPct val="100000"/>
                        </a:lnSpc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&gt;120g/L,</a:t>
                      </a:r>
                      <a:r>
                        <a:rPr dirty="0" sz="13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Na</a:t>
                      </a:r>
                      <a:r>
                        <a:rPr dirty="0" sz="13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&gt;130mmol/L,</a:t>
                      </a:r>
                      <a:r>
                        <a:rPr dirty="0" sz="13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20">
                          <a:latin typeface="Calibri"/>
                          <a:cs typeface="Calibri"/>
                        </a:rPr>
                        <a:t>HbA1c</a:t>
                      </a:r>
                      <a:endParaRPr sz="1300">
                        <a:latin typeface="Calibri"/>
                        <a:cs typeface="Calibri"/>
                      </a:endParaRPr>
                    </a:p>
                    <a:p>
                      <a:pPr marL="207010">
                        <a:lnSpc>
                          <a:spcPct val="100000"/>
                        </a:lnSpc>
                      </a:pPr>
                      <a:r>
                        <a:rPr dirty="0" sz="1300" spc="-10">
                          <a:latin typeface="Calibri"/>
                          <a:cs typeface="Calibri"/>
                        </a:rPr>
                        <a:t>&lt;58mmol/mol,</a:t>
                      </a:r>
                      <a:r>
                        <a:rPr dirty="0" sz="13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Smoking</a:t>
                      </a:r>
                      <a:r>
                        <a:rPr dirty="0" sz="13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cessation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≥4wks</a:t>
                      </a:r>
                      <a:endParaRPr sz="1300">
                        <a:latin typeface="Calibri"/>
                        <a:cs typeface="Calibri"/>
                      </a:endParaRPr>
                    </a:p>
                    <a:p>
                      <a:pPr marL="207010">
                        <a:lnSpc>
                          <a:spcPct val="100000"/>
                        </a:lnSpc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before</a:t>
                      </a:r>
                      <a:r>
                        <a:rPr dirty="0" sz="13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surgery</a:t>
                      </a:r>
                      <a:endParaRPr sz="1300">
                        <a:latin typeface="Calibri"/>
                        <a:cs typeface="Calibri"/>
                      </a:endParaRPr>
                    </a:p>
                    <a:p>
                      <a:pPr algn="just" marL="207010" marR="283210" indent="-1143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07010" algn="l"/>
                        </a:tabLst>
                      </a:pPr>
                      <a:r>
                        <a:rPr dirty="0" sz="1300" b="1">
                          <a:latin typeface="Calibri"/>
                          <a:cs typeface="Calibri"/>
                        </a:rPr>
                        <a:t>Social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: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 residence</a:t>
                      </a:r>
                      <a:r>
                        <a:rPr dirty="0" sz="13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&lt;1h</a:t>
                      </a:r>
                      <a:r>
                        <a:rPr dirty="0" sz="13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away</a:t>
                      </a:r>
                      <a:r>
                        <a:rPr dirty="0" sz="13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from</a:t>
                      </a:r>
                      <a:r>
                        <a:rPr dirty="0" sz="13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hospital,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overnight</a:t>
                      </a:r>
                      <a:r>
                        <a:rPr dirty="0" sz="13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20">
                          <a:latin typeface="Calibri"/>
                          <a:cs typeface="Calibri"/>
                        </a:rPr>
                        <a:t>carer,</a:t>
                      </a:r>
                      <a:r>
                        <a:rPr dirty="0" sz="13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easy</a:t>
                      </a:r>
                      <a:r>
                        <a:rPr dirty="0" sz="13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access</a:t>
                      </a:r>
                      <a:r>
                        <a:rPr dirty="0" sz="13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3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telephone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3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bathroom</a:t>
                      </a:r>
                      <a:r>
                        <a:rPr dirty="0" sz="13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13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20">
                          <a:latin typeface="Calibri"/>
                          <a:cs typeface="Calibri"/>
                        </a:rPr>
                        <a:t>home</a:t>
                      </a:r>
                      <a:endParaRPr sz="1300">
                        <a:latin typeface="Calibri"/>
                        <a:cs typeface="Calibri"/>
                      </a:endParaRPr>
                    </a:p>
                    <a:p>
                      <a:pPr algn="just" marL="206375" indent="-113664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06375" algn="l"/>
                        </a:tabLst>
                      </a:pPr>
                      <a:r>
                        <a:rPr dirty="0" sz="1300" spc="-10" b="1">
                          <a:latin typeface="Calibri"/>
                          <a:cs typeface="Calibri"/>
                        </a:rPr>
                        <a:t>Psychological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:</a:t>
                      </a:r>
                      <a:r>
                        <a:rPr dirty="0" sz="13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Patient</a:t>
                      </a:r>
                      <a:r>
                        <a:rPr dirty="0" sz="13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motivation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5280">
                <a:tc gridSpan="2"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Exclusion</a:t>
                      </a:r>
                      <a:r>
                        <a:rPr dirty="0" sz="16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criteria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179830">
                <a:tc gridSpan="2">
                  <a:txBody>
                    <a:bodyPr/>
                    <a:lstStyle/>
                    <a:p>
                      <a:pPr marL="203200" indent="-113664">
                        <a:lnSpc>
                          <a:spcPct val="100000"/>
                        </a:lnSpc>
                        <a:spcBef>
                          <a:spcPts val="280"/>
                        </a:spcBef>
                        <a:buFont typeface="Arial"/>
                        <a:buChar char="•"/>
                        <a:tabLst>
                          <a:tab pos="203200" algn="l"/>
                        </a:tabLst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Opioid</a:t>
                      </a:r>
                      <a:r>
                        <a:rPr dirty="0" sz="13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dependency</a:t>
                      </a:r>
                      <a:endParaRPr sz="1300">
                        <a:latin typeface="Calibri"/>
                        <a:cs typeface="Calibri"/>
                      </a:endParaRPr>
                    </a:p>
                    <a:p>
                      <a:pPr marL="203200" indent="-113664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03200" algn="l"/>
                        </a:tabLst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Poorly</a:t>
                      </a:r>
                      <a:r>
                        <a:rPr dirty="0" sz="13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controlled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comorbidities</a:t>
                      </a:r>
                      <a:endParaRPr sz="1300">
                        <a:latin typeface="Calibri"/>
                        <a:cs typeface="Calibri"/>
                      </a:endParaRPr>
                    </a:p>
                    <a:p>
                      <a:pPr marL="203200" indent="-113664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03200" algn="l"/>
                        </a:tabLst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Cognitive</a:t>
                      </a:r>
                      <a:r>
                        <a:rPr dirty="0" sz="13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impairment</a:t>
                      </a:r>
                      <a:endParaRPr sz="1300">
                        <a:latin typeface="Calibri"/>
                        <a:cs typeface="Calibri"/>
                      </a:endParaRPr>
                    </a:p>
                    <a:p>
                      <a:pPr marL="203200" indent="-113664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"/>
                        <a:buChar char="•"/>
                        <a:tabLst>
                          <a:tab pos="203200" algn="l"/>
                        </a:tabLst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ASA</a:t>
                      </a:r>
                      <a:r>
                        <a:rPr dirty="0" sz="13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3-</a:t>
                      </a:r>
                      <a:r>
                        <a:rPr dirty="0" sz="1300" spc="-50">
                          <a:latin typeface="Calibri"/>
                          <a:cs typeface="Calibri"/>
                        </a:rPr>
                        <a:t>4</a:t>
                      </a:r>
                      <a:endParaRPr sz="1300">
                        <a:latin typeface="Calibri"/>
                        <a:cs typeface="Calibri"/>
                      </a:endParaRPr>
                    </a:p>
                    <a:p>
                      <a:pPr marL="203200" indent="-113664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03200" algn="l"/>
                        </a:tabLst>
                      </a:pPr>
                      <a:r>
                        <a:rPr dirty="0" sz="1300" spc="-10">
                          <a:latin typeface="Calibri"/>
                          <a:cs typeface="Calibri"/>
                        </a:rPr>
                        <a:t>Comorbidities</a:t>
                      </a:r>
                      <a:r>
                        <a:rPr dirty="0" sz="13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affecting</a:t>
                      </a:r>
                      <a:r>
                        <a:rPr dirty="0" sz="13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&gt;2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organ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 systems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4D5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pSp>
        <p:nvGrpSpPr>
          <p:cNvPr id="6" name="object 6" descr=""/>
          <p:cNvGrpSpPr/>
          <p:nvPr/>
        </p:nvGrpSpPr>
        <p:grpSpPr>
          <a:xfrm>
            <a:off x="93593" y="1071117"/>
            <a:ext cx="7330440" cy="1642110"/>
            <a:chOff x="93593" y="1071117"/>
            <a:chExt cx="7330440" cy="1642110"/>
          </a:xfrm>
        </p:grpSpPr>
        <p:sp>
          <p:nvSpPr>
            <p:cNvPr id="7" name="object 7" descr=""/>
            <p:cNvSpPr/>
            <p:nvPr/>
          </p:nvSpPr>
          <p:spPr>
            <a:xfrm>
              <a:off x="99943" y="1085329"/>
              <a:ext cx="1376045" cy="369570"/>
            </a:xfrm>
            <a:custGeom>
              <a:avLst/>
              <a:gdLst/>
              <a:ahLst/>
              <a:cxnLst/>
              <a:rect l="l" t="t" r="r" b="b"/>
              <a:pathLst>
                <a:path w="1376045" h="369569">
                  <a:moveTo>
                    <a:pt x="1375537" y="0"/>
                  </a:moveTo>
                  <a:lnTo>
                    <a:pt x="0" y="0"/>
                  </a:lnTo>
                  <a:lnTo>
                    <a:pt x="0" y="369328"/>
                  </a:lnTo>
                  <a:lnTo>
                    <a:pt x="1375537" y="369328"/>
                  </a:lnTo>
                  <a:lnTo>
                    <a:pt x="137553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99943" y="1085329"/>
              <a:ext cx="1376045" cy="369570"/>
            </a:xfrm>
            <a:custGeom>
              <a:avLst/>
              <a:gdLst/>
              <a:ahLst/>
              <a:cxnLst/>
              <a:rect l="l" t="t" r="r" b="b"/>
              <a:pathLst>
                <a:path w="1376045" h="369569">
                  <a:moveTo>
                    <a:pt x="0" y="369328"/>
                  </a:moveTo>
                  <a:lnTo>
                    <a:pt x="1375537" y="369328"/>
                  </a:lnTo>
                  <a:lnTo>
                    <a:pt x="1375537" y="0"/>
                  </a:lnTo>
                  <a:lnTo>
                    <a:pt x="0" y="0"/>
                  </a:lnTo>
                  <a:lnTo>
                    <a:pt x="0" y="369328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451733" y="1419097"/>
              <a:ext cx="3965575" cy="0"/>
            </a:xfrm>
            <a:custGeom>
              <a:avLst/>
              <a:gdLst/>
              <a:ahLst/>
              <a:cxnLst/>
              <a:rect l="l" t="t" r="r" b="b"/>
              <a:pathLst>
                <a:path w="3965575" h="0">
                  <a:moveTo>
                    <a:pt x="0" y="0"/>
                  </a:moveTo>
                  <a:lnTo>
                    <a:pt x="3965574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3451733" y="1077467"/>
              <a:ext cx="3965575" cy="1629410"/>
            </a:xfrm>
            <a:custGeom>
              <a:avLst/>
              <a:gdLst/>
              <a:ahLst/>
              <a:cxnLst/>
              <a:rect l="l" t="t" r="r" b="b"/>
              <a:pathLst>
                <a:path w="3965575" h="1629410">
                  <a:moveTo>
                    <a:pt x="6350" y="0"/>
                  </a:moveTo>
                  <a:lnTo>
                    <a:pt x="6350" y="1629029"/>
                  </a:lnTo>
                </a:path>
                <a:path w="3965575" h="1629410">
                  <a:moveTo>
                    <a:pt x="3959224" y="0"/>
                  </a:moveTo>
                  <a:lnTo>
                    <a:pt x="3959224" y="1629029"/>
                  </a:lnTo>
                </a:path>
                <a:path w="3965575" h="1629410">
                  <a:moveTo>
                    <a:pt x="0" y="6350"/>
                  </a:moveTo>
                  <a:lnTo>
                    <a:pt x="3965574" y="6350"/>
                  </a:lnTo>
                </a:path>
                <a:path w="3965575" h="1629410">
                  <a:moveTo>
                    <a:pt x="0" y="1622679"/>
                  </a:moveTo>
                  <a:lnTo>
                    <a:pt x="3965574" y="162267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1" name="object 11" descr=""/>
          <p:cNvGraphicFramePr>
            <a:graphicFrameLocks noGrp="1"/>
          </p:cNvGraphicFramePr>
          <p:nvPr/>
        </p:nvGraphicFramePr>
        <p:xfrm>
          <a:off x="3518280" y="1168400"/>
          <a:ext cx="3418840" cy="14820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2004"/>
              </a:tblGrid>
              <a:tr h="264795">
                <a:tc>
                  <a:txBody>
                    <a:bodyPr/>
                    <a:lstStyle/>
                    <a:p>
                      <a:pPr marL="31750">
                        <a:lnSpc>
                          <a:spcPts val="1515"/>
                        </a:lnSpc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Before</a:t>
                      </a:r>
                      <a:r>
                        <a:rPr dirty="0" sz="16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day</a:t>
                      </a:r>
                      <a:r>
                        <a:rPr dirty="0" sz="1600" spc="-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6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surgery</a:t>
                      </a:r>
                      <a:r>
                        <a:rPr dirty="0" sz="16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(pilot</a:t>
                      </a:r>
                      <a:r>
                        <a:rPr dirty="0" sz="1600" spc="-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pathway)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1217295">
                <a:tc>
                  <a:txBody>
                    <a:bodyPr/>
                    <a:lstStyle/>
                    <a:p>
                      <a:pPr marL="203200" indent="-171450">
                        <a:lnSpc>
                          <a:spcPct val="100000"/>
                        </a:lnSpc>
                        <a:spcBef>
                          <a:spcPts val="160"/>
                        </a:spcBef>
                        <a:buAutoNum type="arabicPeriod"/>
                        <a:tabLst>
                          <a:tab pos="203200" algn="l"/>
                        </a:tabLst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Surgeon</a:t>
                      </a:r>
                      <a:r>
                        <a:rPr dirty="0" sz="13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selects</a:t>
                      </a:r>
                      <a:r>
                        <a:rPr dirty="0" sz="13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patient</a:t>
                      </a:r>
                      <a:r>
                        <a:rPr dirty="0" sz="13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3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clinic</a:t>
                      </a:r>
                      <a:r>
                        <a:rPr dirty="0" sz="13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as</a:t>
                      </a:r>
                      <a:r>
                        <a:rPr dirty="0" sz="13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per</a:t>
                      </a:r>
                      <a:r>
                        <a:rPr dirty="0" sz="13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criteria</a:t>
                      </a:r>
                      <a:endParaRPr sz="1300">
                        <a:latin typeface="Calibri"/>
                        <a:cs typeface="Calibri"/>
                      </a:endParaRPr>
                    </a:p>
                    <a:p>
                      <a:pPr marL="203200" indent="-171450">
                        <a:lnSpc>
                          <a:spcPct val="100000"/>
                        </a:lnSpc>
                        <a:buAutoNum type="arabicPeriod"/>
                        <a:tabLst>
                          <a:tab pos="203200" algn="l"/>
                        </a:tabLst>
                      </a:pPr>
                      <a:r>
                        <a:rPr dirty="0" sz="1300" spc="-20">
                          <a:latin typeface="Calibri"/>
                          <a:cs typeface="Calibri"/>
                        </a:rPr>
                        <a:t>Nurse-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led</a:t>
                      </a:r>
                      <a:r>
                        <a:rPr dirty="0" sz="13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pre-operative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assessment</a:t>
                      </a:r>
                      <a:r>
                        <a:rPr dirty="0" sz="13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clinic</a:t>
                      </a:r>
                      <a:endParaRPr sz="1300">
                        <a:latin typeface="Calibri"/>
                        <a:cs typeface="Calibri"/>
                      </a:endParaRPr>
                    </a:p>
                    <a:p>
                      <a:pPr marL="203200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eriod"/>
                        <a:tabLst>
                          <a:tab pos="203200" algn="l"/>
                        </a:tabLst>
                      </a:pPr>
                      <a:r>
                        <a:rPr dirty="0" sz="1300" spc="-20">
                          <a:latin typeface="Calibri"/>
                          <a:cs typeface="Calibri"/>
                        </a:rPr>
                        <a:t>Anaesthetist-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led</a:t>
                      </a:r>
                      <a:r>
                        <a:rPr dirty="0" sz="13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patient</a:t>
                      </a:r>
                      <a:r>
                        <a:rPr dirty="0" sz="13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education</a:t>
                      </a:r>
                      <a:r>
                        <a:rPr dirty="0" sz="13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(telephone</a:t>
                      </a:r>
                      <a:endParaRPr sz="1300">
                        <a:latin typeface="Calibri"/>
                        <a:cs typeface="Calibri"/>
                      </a:endParaRPr>
                    </a:p>
                    <a:p>
                      <a:pPr marL="203835">
                        <a:lnSpc>
                          <a:spcPct val="100000"/>
                        </a:lnSpc>
                      </a:pPr>
                      <a:r>
                        <a:rPr dirty="0" sz="1300" spc="-10">
                          <a:latin typeface="Calibri"/>
                          <a:cs typeface="Calibri"/>
                        </a:rPr>
                        <a:t>appointment)</a:t>
                      </a:r>
                      <a:endParaRPr sz="1300">
                        <a:latin typeface="Calibri"/>
                        <a:cs typeface="Calibri"/>
                      </a:endParaRPr>
                    </a:p>
                    <a:p>
                      <a:pPr marL="203200" indent="-171450">
                        <a:lnSpc>
                          <a:spcPct val="100000"/>
                        </a:lnSpc>
                        <a:buAutoNum type="arabicPeriod" startAt="4"/>
                        <a:tabLst>
                          <a:tab pos="203200" algn="l"/>
                        </a:tabLst>
                      </a:pPr>
                      <a:r>
                        <a:rPr dirty="0" sz="1300" spc="-10">
                          <a:latin typeface="Calibri"/>
                          <a:cs typeface="Calibri"/>
                        </a:rPr>
                        <a:t>Ward</a:t>
                      </a:r>
                      <a:r>
                        <a:rPr dirty="0" sz="13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informed</a:t>
                      </a:r>
                      <a:r>
                        <a:rPr dirty="0" sz="13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3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day</a:t>
                      </a:r>
                      <a:r>
                        <a:rPr dirty="0" sz="13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case</a:t>
                      </a:r>
                      <a:r>
                        <a:rPr dirty="0" sz="13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status</a:t>
                      </a:r>
                      <a:endParaRPr sz="1300">
                        <a:latin typeface="Calibri"/>
                        <a:cs typeface="Calibri"/>
                      </a:endParaRPr>
                    </a:p>
                    <a:p>
                      <a:pPr marL="203200" indent="-171450">
                        <a:lnSpc>
                          <a:spcPts val="1525"/>
                        </a:lnSpc>
                        <a:buAutoNum type="arabicPeriod" startAt="4"/>
                        <a:tabLst>
                          <a:tab pos="203200" algn="l"/>
                        </a:tabLst>
                      </a:pPr>
                      <a:r>
                        <a:rPr dirty="0" sz="1300" spc="-10">
                          <a:latin typeface="Calibri"/>
                          <a:cs typeface="Calibri"/>
                        </a:rPr>
                        <a:t>Ward</a:t>
                      </a:r>
                      <a:r>
                        <a:rPr dirty="0" sz="13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nurse</a:t>
                      </a:r>
                      <a:r>
                        <a:rPr dirty="0" sz="13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assigned</a:t>
                      </a:r>
                      <a:r>
                        <a:rPr dirty="0" sz="13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3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day</a:t>
                      </a:r>
                      <a:r>
                        <a:rPr dirty="0" sz="13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case</a:t>
                      </a:r>
                      <a:r>
                        <a:rPr dirty="0" sz="13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pathway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20320"/>
                </a:tc>
              </a:tr>
            </a:tbl>
          </a:graphicData>
        </a:graphic>
      </p:graphicFrame>
      <p:grpSp>
        <p:nvGrpSpPr>
          <p:cNvPr id="12" name="object 12" descr=""/>
          <p:cNvGrpSpPr/>
          <p:nvPr/>
        </p:nvGrpSpPr>
        <p:grpSpPr>
          <a:xfrm>
            <a:off x="3464686" y="2721229"/>
            <a:ext cx="3987800" cy="4064635"/>
            <a:chOff x="3464686" y="2721229"/>
            <a:chExt cx="3987800" cy="4064635"/>
          </a:xfrm>
        </p:grpSpPr>
        <p:sp>
          <p:nvSpPr>
            <p:cNvPr id="13" name="object 13" descr=""/>
            <p:cNvSpPr/>
            <p:nvPr/>
          </p:nvSpPr>
          <p:spPr>
            <a:xfrm>
              <a:off x="3477386" y="2733929"/>
              <a:ext cx="3962400" cy="335280"/>
            </a:xfrm>
            <a:custGeom>
              <a:avLst/>
              <a:gdLst/>
              <a:ahLst/>
              <a:cxnLst/>
              <a:rect l="l" t="t" r="r" b="b"/>
              <a:pathLst>
                <a:path w="3962400" h="335280">
                  <a:moveTo>
                    <a:pt x="3962399" y="0"/>
                  </a:moveTo>
                  <a:lnTo>
                    <a:pt x="0" y="0"/>
                  </a:lnTo>
                  <a:lnTo>
                    <a:pt x="0" y="335279"/>
                  </a:lnTo>
                  <a:lnTo>
                    <a:pt x="3962399" y="335279"/>
                  </a:lnTo>
                  <a:lnTo>
                    <a:pt x="3962399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3477386" y="3069220"/>
              <a:ext cx="3962400" cy="3703320"/>
            </a:xfrm>
            <a:custGeom>
              <a:avLst/>
              <a:gdLst/>
              <a:ahLst/>
              <a:cxnLst/>
              <a:rect l="l" t="t" r="r" b="b"/>
              <a:pathLst>
                <a:path w="3962400" h="3703320">
                  <a:moveTo>
                    <a:pt x="3962399" y="0"/>
                  </a:moveTo>
                  <a:lnTo>
                    <a:pt x="0" y="0"/>
                  </a:lnTo>
                  <a:lnTo>
                    <a:pt x="0" y="3703320"/>
                  </a:lnTo>
                  <a:lnTo>
                    <a:pt x="3962399" y="3703320"/>
                  </a:lnTo>
                  <a:lnTo>
                    <a:pt x="3962399" y="0"/>
                  </a:lnTo>
                  <a:close/>
                </a:path>
              </a:pathLst>
            </a:custGeom>
            <a:solidFill>
              <a:srgbClr val="D2DEE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3471036" y="3050159"/>
              <a:ext cx="3975100" cy="38100"/>
            </a:xfrm>
            <a:custGeom>
              <a:avLst/>
              <a:gdLst/>
              <a:ahLst/>
              <a:cxnLst/>
              <a:rect l="l" t="t" r="r" b="b"/>
              <a:pathLst>
                <a:path w="3975100" h="38100">
                  <a:moveTo>
                    <a:pt x="0" y="38100"/>
                  </a:moveTo>
                  <a:lnTo>
                    <a:pt x="3975099" y="38100"/>
                  </a:lnTo>
                  <a:lnTo>
                    <a:pt x="3975099" y="0"/>
                  </a:lnTo>
                  <a:lnTo>
                    <a:pt x="0" y="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3471036" y="2727579"/>
              <a:ext cx="3975100" cy="4051935"/>
            </a:xfrm>
            <a:custGeom>
              <a:avLst/>
              <a:gdLst/>
              <a:ahLst/>
              <a:cxnLst/>
              <a:rect l="l" t="t" r="r" b="b"/>
              <a:pathLst>
                <a:path w="3975100" h="4051934">
                  <a:moveTo>
                    <a:pt x="6350" y="0"/>
                  </a:moveTo>
                  <a:lnTo>
                    <a:pt x="6350" y="4051311"/>
                  </a:lnTo>
                </a:path>
                <a:path w="3975100" h="4051934">
                  <a:moveTo>
                    <a:pt x="3968749" y="0"/>
                  </a:moveTo>
                  <a:lnTo>
                    <a:pt x="3968749" y="4051311"/>
                  </a:lnTo>
                </a:path>
                <a:path w="3975100" h="4051934">
                  <a:moveTo>
                    <a:pt x="0" y="6350"/>
                  </a:moveTo>
                  <a:lnTo>
                    <a:pt x="3975099" y="6350"/>
                  </a:lnTo>
                </a:path>
                <a:path w="3975100" h="4051934">
                  <a:moveTo>
                    <a:pt x="0" y="4044961"/>
                  </a:moveTo>
                  <a:lnTo>
                    <a:pt x="3975099" y="4044961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7" name="object 17" descr=""/>
          <p:cNvGrpSpPr/>
          <p:nvPr/>
        </p:nvGrpSpPr>
        <p:grpSpPr>
          <a:xfrm>
            <a:off x="7499350" y="1073785"/>
            <a:ext cx="4451350" cy="2442845"/>
            <a:chOff x="7499350" y="1073785"/>
            <a:chExt cx="4451350" cy="2442845"/>
          </a:xfrm>
        </p:grpSpPr>
        <p:sp>
          <p:nvSpPr>
            <p:cNvPr id="18" name="object 18" descr=""/>
            <p:cNvSpPr/>
            <p:nvPr/>
          </p:nvSpPr>
          <p:spPr>
            <a:xfrm>
              <a:off x="7499350" y="1073785"/>
              <a:ext cx="4451350" cy="2070100"/>
            </a:xfrm>
            <a:custGeom>
              <a:avLst/>
              <a:gdLst/>
              <a:ahLst/>
              <a:cxnLst/>
              <a:rect l="l" t="t" r="r" b="b"/>
              <a:pathLst>
                <a:path w="4451350" h="2070100">
                  <a:moveTo>
                    <a:pt x="6350" y="0"/>
                  </a:moveTo>
                  <a:lnTo>
                    <a:pt x="6350" y="2069845"/>
                  </a:lnTo>
                </a:path>
                <a:path w="4451350" h="2070100">
                  <a:moveTo>
                    <a:pt x="0" y="6350"/>
                  </a:moveTo>
                  <a:lnTo>
                    <a:pt x="4451350" y="6350"/>
                  </a:lnTo>
                </a:path>
                <a:path w="4451350" h="2070100">
                  <a:moveTo>
                    <a:pt x="0" y="2063495"/>
                  </a:moveTo>
                  <a:lnTo>
                    <a:pt x="34163" y="2063495"/>
                  </a:lnTo>
                </a:path>
                <a:path w="4451350" h="2070100">
                  <a:moveTo>
                    <a:pt x="982878" y="2063495"/>
                  </a:moveTo>
                  <a:lnTo>
                    <a:pt x="4451350" y="206349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7533513" y="3110039"/>
              <a:ext cx="949325" cy="400685"/>
            </a:xfrm>
            <a:custGeom>
              <a:avLst/>
              <a:gdLst/>
              <a:ahLst/>
              <a:cxnLst/>
              <a:rect l="l" t="t" r="r" b="b"/>
              <a:pathLst>
                <a:path w="949325" h="400685">
                  <a:moveTo>
                    <a:pt x="948715" y="0"/>
                  </a:moveTo>
                  <a:lnTo>
                    <a:pt x="0" y="0"/>
                  </a:lnTo>
                  <a:lnTo>
                    <a:pt x="0" y="400113"/>
                  </a:lnTo>
                  <a:lnTo>
                    <a:pt x="948715" y="400113"/>
                  </a:lnTo>
                  <a:lnTo>
                    <a:pt x="94871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7533513" y="3110039"/>
              <a:ext cx="949325" cy="400685"/>
            </a:xfrm>
            <a:custGeom>
              <a:avLst/>
              <a:gdLst/>
              <a:ahLst/>
              <a:cxnLst/>
              <a:rect l="l" t="t" r="r" b="b"/>
              <a:pathLst>
                <a:path w="949325" h="400685">
                  <a:moveTo>
                    <a:pt x="0" y="400113"/>
                  </a:moveTo>
                  <a:lnTo>
                    <a:pt x="948715" y="400113"/>
                  </a:lnTo>
                  <a:lnTo>
                    <a:pt x="948715" y="0"/>
                  </a:lnTo>
                  <a:lnTo>
                    <a:pt x="0" y="0"/>
                  </a:lnTo>
                  <a:lnTo>
                    <a:pt x="0" y="400113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 descr=""/>
          <p:cNvSpPr txBox="1"/>
          <p:nvPr/>
        </p:nvSpPr>
        <p:spPr>
          <a:xfrm>
            <a:off x="3556508" y="3090799"/>
            <a:ext cx="3783329" cy="24352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Pre-operative 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and</a:t>
            </a:r>
            <a:r>
              <a:rPr dirty="0" u="sng" sz="1400" spc="-3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intra-operative</a:t>
            </a:r>
            <a:r>
              <a:rPr dirty="0" u="sng" sz="1400" spc="-2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2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plan</a:t>
            </a:r>
            <a:endParaRPr sz="1400">
              <a:latin typeface="Calibri"/>
              <a:cs typeface="Calibri"/>
            </a:endParaRPr>
          </a:p>
          <a:p>
            <a:pPr marL="126364" indent="-113664">
              <a:lnSpc>
                <a:spcPct val="100000"/>
              </a:lnSpc>
              <a:buFont typeface="Arial"/>
              <a:buChar char="•"/>
              <a:tabLst>
                <a:tab pos="126364" algn="l"/>
              </a:tabLst>
            </a:pPr>
            <a:r>
              <a:rPr dirty="0" sz="1300">
                <a:latin typeface="Calibri"/>
                <a:cs typeface="Calibri"/>
              </a:rPr>
              <a:t>First</a:t>
            </a:r>
            <a:r>
              <a:rPr dirty="0" sz="1300" spc="-2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on</a:t>
            </a:r>
            <a:r>
              <a:rPr dirty="0" sz="1300" spc="-2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the</a:t>
            </a:r>
            <a:r>
              <a:rPr dirty="0" sz="1300" spc="-10">
                <a:latin typeface="Calibri"/>
                <a:cs typeface="Calibri"/>
              </a:rPr>
              <a:t> </a:t>
            </a:r>
            <a:r>
              <a:rPr dirty="0" sz="1300" spc="-20">
                <a:latin typeface="Calibri"/>
                <a:cs typeface="Calibri"/>
              </a:rPr>
              <a:t>list</a:t>
            </a:r>
            <a:endParaRPr sz="1300">
              <a:latin typeface="Calibri"/>
              <a:cs typeface="Calibri"/>
            </a:endParaRPr>
          </a:p>
          <a:p>
            <a:pPr marL="126364" indent="-113664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126364" algn="l"/>
              </a:tabLst>
            </a:pPr>
            <a:r>
              <a:rPr dirty="0" sz="1300" spc="-10">
                <a:latin typeface="Calibri"/>
                <a:cs typeface="Calibri"/>
              </a:rPr>
              <a:t>Normothermia</a:t>
            </a:r>
            <a:endParaRPr sz="1300">
              <a:latin typeface="Calibri"/>
              <a:cs typeface="Calibri"/>
            </a:endParaRPr>
          </a:p>
          <a:p>
            <a:pPr marL="126364" indent="-113664">
              <a:lnSpc>
                <a:spcPct val="100000"/>
              </a:lnSpc>
              <a:buFont typeface="Arial"/>
              <a:buChar char="•"/>
              <a:tabLst>
                <a:tab pos="126364" algn="l"/>
              </a:tabLst>
            </a:pPr>
            <a:r>
              <a:rPr dirty="0" sz="1300" spc="-10" b="1">
                <a:latin typeface="Calibri"/>
                <a:cs typeface="Calibri"/>
              </a:rPr>
              <a:t>Premedication</a:t>
            </a:r>
            <a:r>
              <a:rPr dirty="0" sz="1300" spc="-10">
                <a:latin typeface="Calibri"/>
                <a:cs typeface="Calibri"/>
              </a:rPr>
              <a:t>: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25">
                <a:latin typeface="Calibri"/>
                <a:cs typeface="Calibri"/>
              </a:rPr>
              <a:t>PPI</a:t>
            </a:r>
            <a:endParaRPr sz="1300">
              <a:latin typeface="Calibri"/>
              <a:cs typeface="Calibri"/>
            </a:endParaRPr>
          </a:p>
          <a:p>
            <a:pPr marL="126364" indent="-113664">
              <a:lnSpc>
                <a:spcPct val="100000"/>
              </a:lnSpc>
              <a:buFont typeface="Arial"/>
              <a:buChar char="•"/>
              <a:tabLst>
                <a:tab pos="126364" algn="l"/>
              </a:tabLst>
            </a:pPr>
            <a:r>
              <a:rPr dirty="0" sz="1300" b="1">
                <a:latin typeface="Calibri"/>
                <a:cs typeface="Calibri"/>
              </a:rPr>
              <a:t>Spinal</a:t>
            </a:r>
            <a:r>
              <a:rPr dirty="0" sz="1300">
                <a:latin typeface="Calibri"/>
                <a:cs typeface="Calibri"/>
              </a:rPr>
              <a:t>:</a:t>
            </a:r>
            <a:r>
              <a:rPr dirty="0" sz="1300" spc="-3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0.5%</a:t>
            </a:r>
            <a:r>
              <a:rPr dirty="0" sz="1300" spc="-2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heavy</a:t>
            </a:r>
            <a:r>
              <a:rPr dirty="0" sz="1300" spc="-3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bupivacaine</a:t>
            </a:r>
            <a:r>
              <a:rPr dirty="0" sz="1300" spc="-1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2-</a:t>
            </a:r>
            <a:r>
              <a:rPr dirty="0" sz="1300">
                <a:latin typeface="Calibri"/>
                <a:cs typeface="Calibri"/>
              </a:rPr>
              <a:t>2.2mL</a:t>
            </a:r>
            <a:r>
              <a:rPr dirty="0" sz="1300" spc="-2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+</a:t>
            </a:r>
            <a:r>
              <a:rPr dirty="0" sz="1300" spc="-3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positioning</a:t>
            </a:r>
            <a:endParaRPr sz="1300">
              <a:latin typeface="Calibri"/>
              <a:cs typeface="Calibri"/>
            </a:endParaRPr>
          </a:p>
          <a:p>
            <a:pPr marL="126364" indent="-113664">
              <a:lnSpc>
                <a:spcPct val="100000"/>
              </a:lnSpc>
              <a:buFont typeface="Arial"/>
              <a:buChar char="•"/>
              <a:tabLst>
                <a:tab pos="126364" algn="l"/>
              </a:tabLst>
            </a:pPr>
            <a:r>
              <a:rPr dirty="0" sz="1300" b="1">
                <a:latin typeface="Calibri"/>
                <a:cs typeface="Calibri"/>
              </a:rPr>
              <a:t>Induction</a:t>
            </a:r>
            <a:r>
              <a:rPr dirty="0" sz="1300">
                <a:latin typeface="Calibri"/>
                <a:cs typeface="Calibri"/>
              </a:rPr>
              <a:t>:</a:t>
            </a:r>
            <a:r>
              <a:rPr dirty="0" sz="1300" spc="-1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1g</a:t>
            </a:r>
            <a:r>
              <a:rPr dirty="0" sz="1300" spc="-2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tranexamic</a:t>
            </a:r>
            <a:r>
              <a:rPr dirty="0" sz="1300" spc="-2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acid,</a:t>
            </a:r>
            <a:r>
              <a:rPr dirty="0" sz="1300" spc="-4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teicoplanin,</a:t>
            </a:r>
            <a:r>
              <a:rPr dirty="0" sz="1300" spc="-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gentamicin</a:t>
            </a:r>
            <a:endParaRPr sz="1300">
              <a:latin typeface="Calibri"/>
              <a:cs typeface="Calibri"/>
            </a:endParaRPr>
          </a:p>
          <a:p>
            <a:pPr marL="127000" marR="219710" indent="-114300">
              <a:lnSpc>
                <a:spcPct val="100000"/>
              </a:lnSpc>
              <a:buFont typeface="Arial"/>
              <a:buChar char="•"/>
              <a:tabLst>
                <a:tab pos="127000" algn="l"/>
              </a:tabLst>
            </a:pPr>
            <a:r>
              <a:rPr dirty="0" sz="1300" spc="-10" b="1">
                <a:latin typeface="Calibri"/>
                <a:cs typeface="Calibri"/>
              </a:rPr>
              <a:t>Analgesia</a:t>
            </a:r>
            <a:r>
              <a:rPr dirty="0" sz="1300" spc="-10">
                <a:latin typeface="Calibri"/>
                <a:cs typeface="Calibri"/>
              </a:rPr>
              <a:t>: </a:t>
            </a:r>
            <a:r>
              <a:rPr dirty="0" sz="1300">
                <a:latin typeface="Calibri"/>
                <a:cs typeface="Calibri"/>
              </a:rPr>
              <a:t>IV</a:t>
            </a:r>
            <a:r>
              <a:rPr dirty="0" sz="1300" spc="-1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diclofenac,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IV</a:t>
            </a:r>
            <a:r>
              <a:rPr dirty="0" sz="1300" spc="-1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paracetamol</a:t>
            </a:r>
            <a:r>
              <a:rPr dirty="0" sz="1300">
                <a:latin typeface="Calibri"/>
                <a:cs typeface="Calibri"/>
              </a:rPr>
              <a:t> at</a:t>
            </a:r>
            <a:r>
              <a:rPr dirty="0" sz="1300" spc="-1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closure, </a:t>
            </a:r>
            <a:r>
              <a:rPr dirty="0" sz="1300">
                <a:latin typeface="Calibri"/>
                <a:cs typeface="Calibri"/>
              </a:rPr>
              <a:t>local</a:t>
            </a:r>
            <a:r>
              <a:rPr dirty="0" sz="1300" spc="-2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infiltration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(deep</a:t>
            </a:r>
            <a:r>
              <a:rPr dirty="0" sz="1300" spc="-1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capsule +</a:t>
            </a:r>
            <a:r>
              <a:rPr dirty="0" sz="1300" spc="-10">
                <a:latin typeface="Calibri"/>
                <a:cs typeface="Calibri"/>
              </a:rPr>
              <a:t> </a:t>
            </a:r>
            <a:r>
              <a:rPr dirty="0" sz="1300" spc="-20">
                <a:latin typeface="Calibri"/>
                <a:cs typeface="Calibri"/>
              </a:rPr>
              <a:t>skin)</a:t>
            </a:r>
            <a:endParaRPr sz="1300">
              <a:latin typeface="Calibri"/>
              <a:cs typeface="Calibri"/>
            </a:endParaRPr>
          </a:p>
          <a:p>
            <a:pPr marL="126364" indent="-113664">
              <a:lnSpc>
                <a:spcPct val="100000"/>
              </a:lnSpc>
              <a:buFont typeface="Arial"/>
              <a:buChar char="•"/>
              <a:tabLst>
                <a:tab pos="126364" algn="l"/>
              </a:tabLst>
            </a:pPr>
            <a:r>
              <a:rPr dirty="0" sz="1300" spc="-10" b="1">
                <a:latin typeface="Calibri"/>
                <a:cs typeface="Calibri"/>
              </a:rPr>
              <a:t>Antiemetics</a:t>
            </a:r>
            <a:r>
              <a:rPr dirty="0" sz="1300" spc="-10">
                <a:latin typeface="Calibri"/>
                <a:cs typeface="Calibri"/>
              </a:rPr>
              <a:t>: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dexamethasone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9.9mg</a:t>
            </a:r>
            <a:r>
              <a:rPr dirty="0" sz="1300" spc="-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+</a:t>
            </a:r>
            <a:r>
              <a:rPr dirty="0" sz="1300" spc="-2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ondansetron</a:t>
            </a:r>
            <a:endParaRPr sz="1300">
              <a:latin typeface="Calibri"/>
              <a:cs typeface="Calibri"/>
            </a:endParaRPr>
          </a:p>
          <a:p>
            <a:pPr marL="127000">
              <a:lnSpc>
                <a:spcPct val="100000"/>
              </a:lnSpc>
            </a:pPr>
            <a:r>
              <a:rPr dirty="0" sz="1300" spc="-25">
                <a:latin typeface="Calibri"/>
                <a:cs typeface="Calibri"/>
              </a:rPr>
              <a:t>4mg</a:t>
            </a:r>
            <a:endParaRPr sz="1300">
              <a:latin typeface="Calibri"/>
              <a:cs typeface="Calibri"/>
            </a:endParaRPr>
          </a:p>
          <a:p>
            <a:pPr marL="127000" marR="201930" indent="-114300">
              <a:lnSpc>
                <a:spcPct val="101499"/>
              </a:lnSpc>
              <a:spcBef>
                <a:spcPts val="75"/>
              </a:spcBef>
              <a:buFont typeface="Arial"/>
              <a:buChar char="•"/>
              <a:tabLst>
                <a:tab pos="127000" algn="l"/>
              </a:tabLst>
            </a:pPr>
            <a:r>
              <a:rPr dirty="0" sz="1300" b="1">
                <a:latin typeface="Calibri"/>
                <a:cs typeface="Calibri"/>
              </a:rPr>
              <a:t>Surgical</a:t>
            </a:r>
            <a:r>
              <a:rPr dirty="0" sz="1300" spc="-35" b="1">
                <a:latin typeface="Calibri"/>
                <a:cs typeface="Calibri"/>
              </a:rPr>
              <a:t> </a:t>
            </a:r>
            <a:r>
              <a:rPr dirty="0" sz="1300" b="1">
                <a:latin typeface="Calibri"/>
                <a:cs typeface="Calibri"/>
              </a:rPr>
              <a:t>approach:</a:t>
            </a:r>
            <a:r>
              <a:rPr dirty="0" sz="1300" spc="-25" b="1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Piriformis-</a:t>
            </a:r>
            <a:r>
              <a:rPr dirty="0" sz="1300">
                <a:latin typeface="Calibri"/>
                <a:cs typeface="Calibri"/>
              </a:rPr>
              <a:t>sparing</a:t>
            </a:r>
            <a:r>
              <a:rPr dirty="0" sz="1300" spc="-4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posterior </a:t>
            </a:r>
            <a:r>
              <a:rPr dirty="0" sz="1300">
                <a:latin typeface="Calibri"/>
                <a:cs typeface="Calibri"/>
              </a:rPr>
              <a:t>approach.</a:t>
            </a:r>
            <a:r>
              <a:rPr dirty="0" sz="1300" spc="-3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Surgical</a:t>
            </a:r>
            <a:r>
              <a:rPr dirty="0" sz="1300" spc="-4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infiltration</a:t>
            </a:r>
            <a:r>
              <a:rPr dirty="0" sz="1300" spc="-1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with</a:t>
            </a:r>
            <a:r>
              <a:rPr dirty="0" sz="1300" spc="-3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tranexamic</a:t>
            </a:r>
            <a:r>
              <a:rPr dirty="0" sz="1300" spc="-20">
                <a:latin typeface="Calibri"/>
                <a:cs typeface="Calibri"/>
              </a:rPr>
              <a:t> acid.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3556508" y="5697423"/>
            <a:ext cx="3499485" cy="10325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Post-operative</a:t>
            </a:r>
            <a:r>
              <a:rPr dirty="0" u="sng" sz="1400" spc="-3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2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plan</a:t>
            </a:r>
            <a:endParaRPr sz="1400">
              <a:latin typeface="Calibri"/>
              <a:cs typeface="Calibri"/>
            </a:endParaRPr>
          </a:p>
          <a:p>
            <a:pPr marL="126364" indent="-113664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126364" algn="l"/>
              </a:tabLst>
            </a:pPr>
            <a:r>
              <a:rPr dirty="0" sz="1300" b="1">
                <a:latin typeface="Calibri"/>
                <a:cs typeface="Calibri"/>
              </a:rPr>
              <a:t>Medical</a:t>
            </a:r>
            <a:r>
              <a:rPr dirty="0" sz="1300">
                <a:latin typeface="Calibri"/>
                <a:cs typeface="Calibri"/>
              </a:rPr>
              <a:t>:</a:t>
            </a:r>
            <a:r>
              <a:rPr dirty="0" sz="1300" spc="-2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Oral</a:t>
            </a:r>
            <a:r>
              <a:rPr dirty="0" sz="1300" spc="-5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tranexamic</a:t>
            </a:r>
            <a:r>
              <a:rPr dirty="0" sz="1300" spc="-4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acid,</a:t>
            </a:r>
            <a:r>
              <a:rPr dirty="0" sz="1300" spc="-4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carbohydrate</a:t>
            </a:r>
            <a:r>
              <a:rPr dirty="0" sz="1300" spc="-40">
                <a:latin typeface="Calibri"/>
                <a:cs typeface="Calibri"/>
              </a:rPr>
              <a:t> </a:t>
            </a:r>
            <a:r>
              <a:rPr dirty="0" sz="1300" spc="-20">
                <a:latin typeface="Calibri"/>
                <a:cs typeface="Calibri"/>
              </a:rPr>
              <a:t>drink</a:t>
            </a:r>
            <a:endParaRPr sz="1300">
              <a:latin typeface="Calibri"/>
              <a:cs typeface="Calibri"/>
            </a:endParaRPr>
          </a:p>
          <a:p>
            <a:pPr marL="127000">
              <a:lnSpc>
                <a:spcPct val="100000"/>
              </a:lnSpc>
              <a:spcBef>
                <a:spcPts val="5"/>
              </a:spcBef>
            </a:pPr>
            <a:r>
              <a:rPr dirty="0" sz="1300">
                <a:latin typeface="Calibri"/>
                <a:cs typeface="Calibri"/>
              </a:rPr>
              <a:t>(fortisip),</a:t>
            </a:r>
            <a:r>
              <a:rPr dirty="0" sz="1300" spc="-2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venous</a:t>
            </a:r>
            <a:r>
              <a:rPr dirty="0" sz="1300" spc="-2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blood</a:t>
            </a:r>
            <a:r>
              <a:rPr dirty="0" sz="1300" spc="-3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gas</a:t>
            </a:r>
            <a:r>
              <a:rPr dirty="0" sz="1300" spc="-3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(to</a:t>
            </a:r>
            <a:r>
              <a:rPr dirty="0" sz="1300" spc="-3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check</a:t>
            </a:r>
            <a:r>
              <a:rPr dirty="0" sz="1300" spc="-45">
                <a:latin typeface="Calibri"/>
                <a:cs typeface="Calibri"/>
              </a:rPr>
              <a:t> </a:t>
            </a:r>
            <a:r>
              <a:rPr dirty="0" sz="1300" spc="-25">
                <a:latin typeface="Calibri"/>
                <a:cs typeface="Calibri"/>
              </a:rPr>
              <a:t>Hb)</a:t>
            </a:r>
            <a:endParaRPr sz="1300">
              <a:latin typeface="Calibri"/>
              <a:cs typeface="Calibri"/>
            </a:endParaRPr>
          </a:p>
          <a:p>
            <a:pPr marL="126364" indent="-113664">
              <a:lnSpc>
                <a:spcPct val="100000"/>
              </a:lnSpc>
              <a:buFont typeface="Arial"/>
              <a:buChar char="•"/>
              <a:tabLst>
                <a:tab pos="126364" algn="l"/>
              </a:tabLst>
            </a:pPr>
            <a:r>
              <a:rPr dirty="0" sz="1300" spc="-10" b="1">
                <a:latin typeface="Calibri"/>
                <a:cs typeface="Calibri"/>
              </a:rPr>
              <a:t>Physiotherapy</a:t>
            </a:r>
            <a:r>
              <a:rPr dirty="0" sz="1300" spc="-5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assessment</a:t>
            </a:r>
            <a:r>
              <a:rPr dirty="0" sz="1300" spc="-10">
                <a:latin typeface="Calibri"/>
                <a:cs typeface="Calibri"/>
              </a:rPr>
              <a:t>:</a:t>
            </a:r>
            <a:r>
              <a:rPr dirty="0" sz="1300" spc="-2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early</a:t>
            </a:r>
            <a:r>
              <a:rPr dirty="0" sz="1300" spc="-2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mobilisation</a:t>
            </a:r>
            <a:endParaRPr sz="1300">
              <a:latin typeface="Calibri"/>
              <a:cs typeface="Calibri"/>
            </a:endParaRPr>
          </a:p>
          <a:p>
            <a:pPr marL="126364" indent="-113664">
              <a:lnSpc>
                <a:spcPct val="100000"/>
              </a:lnSpc>
              <a:buFont typeface="Arial"/>
              <a:buChar char="•"/>
              <a:tabLst>
                <a:tab pos="126364" algn="l"/>
              </a:tabLst>
            </a:pPr>
            <a:r>
              <a:rPr dirty="0" sz="1300" spc="-20" b="1">
                <a:latin typeface="Calibri"/>
                <a:cs typeface="Calibri"/>
              </a:rPr>
              <a:t>Nurse-</a:t>
            </a:r>
            <a:r>
              <a:rPr dirty="0" sz="1300" b="1">
                <a:latin typeface="Calibri"/>
                <a:cs typeface="Calibri"/>
              </a:rPr>
              <a:t>led</a:t>
            </a:r>
            <a:r>
              <a:rPr dirty="0" sz="1300" spc="40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discharge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23" name="object 23" descr=""/>
          <p:cNvGrpSpPr/>
          <p:nvPr/>
        </p:nvGrpSpPr>
        <p:grpSpPr>
          <a:xfrm>
            <a:off x="8385512" y="3674364"/>
            <a:ext cx="1101725" cy="1102360"/>
            <a:chOff x="8385512" y="3674364"/>
            <a:chExt cx="1101725" cy="1102360"/>
          </a:xfrm>
        </p:grpSpPr>
        <p:sp>
          <p:nvSpPr>
            <p:cNvPr id="24" name="object 24" descr=""/>
            <p:cNvSpPr/>
            <p:nvPr/>
          </p:nvSpPr>
          <p:spPr>
            <a:xfrm>
              <a:off x="8385512" y="3674364"/>
              <a:ext cx="1101725" cy="1102360"/>
            </a:xfrm>
            <a:custGeom>
              <a:avLst/>
              <a:gdLst/>
              <a:ahLst/>
              <a:cxnLst/>
              <a:rect l="l" t="t" r="r" b="b"/>
              <a:pathLst>
                <a:path w="1101725" h="1102360">
                  <a:moveTo>
                    <a:pt x="550842" y="0"/>
                  </a:moveTo>
                  <a:lnTo>
                    <a:pt x="550842" y="551053"/>
                  </a:lnTo>
                  <a:lnTo>
                    <a:pt x="226865" y="105156"/>
                  </a:lnTo>
                  <a:lnTo>
                    <a:pt x="189581" y="134748"/>
                  </a:lnTo>
                  <a:lnTo>
                    <a:pt x="155520" y="166865"/>
                  </a:lnTo>
                  <a:lnTo>
                    <a:pt x="124717" y="201274"/>
                  </a:lnTo>
                  <a:lnTo>
                    <a:pt x="97209" y="237744"/>
                  </a:lnTo>
                  <a:lnTo>
                    <a:pt x="73033" y="276045"/>
                  </a:lnTo>
                  <a:lnTo>
                    <a:pt x="52226" y="315944"/>
                  </a:lnTo>
                  <a:lnTo>
                    <a:pt x="34824" y="357212"/>
                  </a:lnTo>
                  <a:lnTo>
                    <a:pt x="20863" y="399617"/>
                  </a:lnTo>
                  <a:lnTo>
                    <a:pt x="10381" y="442928"/>
                  </a:lnTo>
                  <a:lnTo>
                    <a:pt x="3414" y="486914"/>
                  </a:lnTo>
                  <a:lnTo>
                    <a:pt x="0" y="531344"/>
                  </a:lnTo>
                  <a:lnTo>
                    <a:pt x="173" y="575986"/>
                  </a:lnTo>
                  <a:lnTo>
                    <a:pt x="3972" y="620610"/>
                  </a:lnTo>
                  <a:lnTo>
                    <a:pt x="11432" y="664985"/>
                  </a:lnTo>
                  <a:lnTo>
                    <a:pt x="22591" y="708879"/>
                  </a:lnTo>
                  <a:lnTo>
                    <a:pt x="37485" y="752062"/>
                  </a:lnTo>
                  <a:lnTo>
                    <a:pt x="56151" y="794302"/>
                  </a:lnTo>
                  <a:lnTo>
                    <a:pt x="78625" y="835368"/>
                  </a:lnTo>
                  <a:lnTo>
                    <a:pt x="104945" y="875030"/>
                  </a:lnTo>
                  <a:lnTo>
                    <a:pt x="134537" y="912313"/>
                  </a:lnTo>
                  <a:lnTo>
                    <a:pt x="166650" y="946374"/>
                  </a:lnTo>
                  <a:lnTo>
                    <a:pt x="201054" y="977177"/>
                  </a:lnTo>
                  <a:lnTo>
                    <a:pt x="237519" y="1004685"/>
                  </a:lnTo>
                  <a:lnTo>
                    <a:pt x="275812" y="1028861"/>
                  </a:lnTo>
                  <a:lnTo>
                    <a:pt x="315704" y="1049668"/>
                  </a:lnTo>
                  <a:lnTo>
                    <a:pt x="356962" y="1067071"/>
                  </a:lnTo>
                  <a:lnTo>
                    <a:pt x="399358" y="1081031"/>
                  </a:lnTo>
                  <a:lnTo>
                    <a:pt x="442659" y="1091513"/>
                  </a:lnTo>
                  <a:lnTo>
                    <a:pt x="486635" y="1098480"/>
                  </a:lnTo>
                  <a:lnTo>
                    <a:pt x="531054" y="1101895"/>
                  </a:lnTo>
                  <a:lnTo>
                    <a:pt x="575687" y="1101721"/>
                  </a:lnTo>
                  <a:lnTo>
                    <a:pt x="620302" y="1097922"/>
                  </a:lnTo>
                  <a:lnTo>
                    <a:pt x="664669" y="1090462"/>
                  </a:lnTo>
                  <a:lnTo>
                    <a:pt x="708556" y="1079303"/>
                  </a:lnTo>
                  <a:lnTo>
                    <a:pt x="751732" y="1064409"/>
                  </a:lnTo>
                  <a:lnTo>
                    <a:pt x="793968" y="1045743"/>
                  </a:lnTo>
                  <a:lnTo>
                    <a:pt x="835031" y="1023269"/>
                  </a:lnTo>
                  <a:lnTo>
                    <a:pt x="874692" y="996950"/>
                  </a:lnTo>
                  <a:lnTo>
                    <a:pt x="911975" y="967357"/>
                  </a:lnTo>
                  <a:lnTo>
                    <a:pt x="946036" y="935240"/>
                  </a:lnTo>
                  <a:lnTo>
                    <a:pt x="976839" y="900831"/>
                  </a:lnTo>
                  <a:lnTo>
                    <a:pt x="1004347" y="864361"/>
                  </a:lnTo>
                  <a:lnTo>
                    <a:pt x="1028523" y="826060"/>
                  </a:lnTo>
                  <a:lnTo>
                    <a:pt x="1049331" y="786161"/>
                  </a:lnTo>
                  <a:lnTo>
                    <a:pt x="1066733" y="744893"/>
                  </a:lnTo>
                  <a:lnTo>
                    <a:pt x="1080693" y="702488"/>
                  </a:lnTo>
                  <a:lnTo>
                    <a:pt x="1091175" y="659177"/>
                  </a:lnTo>
                  <a:lnTo>
                    <a:pt x="1098142" y="615191"/>
                  </a:lnTo>
                  <a:lnTo>
                    <a:pt x="1101557" y="570761"/>
                  </a:lnTo>
                  <a:lnTo>
                    <a:pt x="1101383" y="526119"/>
                  </a:lnTo>
                  <a:lnTo>
                    <a:pt x="1097585" y="481495"/>
                  </a:lnTo>
                  <a:lnTo>
                    <a:pt x="1090124" y="437120"/>
                  </a:lnTo>
                  <a:lnTo>
                    <a:pt x="1078965" y="393226"/>
                  </a:lnTo>
                  <a:lnTo>
                    <a:pt x="1064071" y="350043"/>
                  </a:lnTo>
                  <a:lnTo>
                    <a:pt x="1045405" y="307803"/>
                  </a:lnTo>
                  <a:lnTo>
                    <a:pt x="1022931" y="266737"/>
                  </a:lnTo>
                  <a:lnTo>
                    <a:pt x="996612" y="227075"/>
                  </a:lnTo>
                  <a:lnTo>
                    <a:pt x="966847" y="189641"/>
                  </a:lnTo>
                  <a:lnTo>
                    <a:pt x="934235" y="155209"/>
                  </a:lnTo>
                  <a:lnTo>
                    <a:pt x="899008" y="123898"/>
                  </a:lnTo>
                  <a:lnTo>
                    <a:pt x="861396" y="95827"/>
                  </a:lnTo>
                  <a:lnTo>
                    <a:pt x="821632" y="71115"/>
                  </a:lnTo>
                  <a:lnTo>
                    <a:pt x="779948" y="49879"/>
                  </a:lnTo>
                  <a:lnTo>
                    <a:pt x="736576" y="32238"/>
                  </a:lnTo>
                  <a:lnTo>
                    <a:pt x="691748" y="18312"/>
                  </a:lnTo>
                  <a:lnTo>
                    <a:pt x="645694" y="8217"/>
                  </a:lnTo>
                  <a:lnTo>
                    <a:pt x="598648" y="2074"/>
                  </a:lnTo>
                  <a:lnTo>
                    <a:pt x="550842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8612378" y="3674364"/>
              <a:ext cx="324485" cy="551180"/>
            </a:xfrm>
            <a:custGeom>
              <a:avLst/>
              <a:gdLst/>
              <a:ahLst/>
              <a:cxnLst/>
              <a:rect l="l" t="t" r="r" b="b"/>
              <a:pathLst>
                <a:path w="324484" h="551179">
                  <a:moveTo>
                    <a:pt x="323976" y="0"/>
                  </a:moveTo>
                  <a:lnTo>
                    <a:pt x="274300" y="2239"/>
                  </a:lnTo>
                  <a:lnTo>
                    <a:pt x="225280" y="8895"/>
                  </a:lnTo>
                  <a:lnTo>
                    <a:pt x="177203" y="19874"/>
                  </a:lnTo>
                  <a:lnTo>
                    <a:pt x="130351" y="35083"/>
                  </a:lnTo>
                  <a:lnTo>
                    <a:pt x="85011" y="54428"/>
                  </a:lnTo>
                  <a:lnTo>
                    <a:pt x="41466" y="77817"/>
                  </a:lnTo>
                  <a:lnTo>
                    <a:pt x="0" y="105156"/>
                  </a:lnTo>
                  <a:lnTo>
                    <a:pt x="323976" y="551053"/>
                  </a:lnTo>
                  <a:lnTo>
                    <a:pt x="323976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 descr=""/>
          <p:cNvSpPr txBox="1"/>
          <p:nvPr/>
        </p:nvSpPr>
        <p:spPr>
          <a:xfrm>
            <a:off x="8985884" y="4392625"/>
            <a:ext cx="14160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9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8785986" y="3716273"/>
            <a:ext cx="1416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8" name="object 28" descr=""/>
          <p:cNvSpPr/>
          <p:nvPr/>
        </p:nvSpPr>
        <p:spPr>
          <a:xfrm>
            <a:off x="7589519" y="3646932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83820" y="0"/>
                </a:moveTo>
                <a:lnTo>
                  <a:pt x="0" y="0"/>
                </a:lnTo>
                <a:lnTo>
                  <a:pt x="0" y="83820"/>
                </a:lnTo>
                <a:lnTo>
                  <a:pt x="83820" y="83820"/>
                </a:lnTo>
                <a:lnTo>
                  <a:pt x="8382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 descr=""/>
          <p:cNvSpPr txBox="1"/>
          <p:nvPr/>
        </p:nvSpPr>
        <p:spPr>
          <a:xfrm>
            <a:off x="7700264" y="3567429"/>
            <a:ext cx="677545" cy="39433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699"/>
              </a:lnSpc>
              <a:spcBef>
                <a:spcPts val="75"/>
              </a:spcBef>
            </a:pPr>
            <a:r>
              <a:rPr dirty="0" sz="1200" spc="-10">
                <a:latin typeface="Calibri"/>
                <a:cs typeface="Calibri"/>
              </a:rPr>
              <a:t>Successful discharges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0" name="object 30" descr=""/>
          <p:cNvSpPr/>
          <p:nvPr/>
        </p:nvSpPr>
        <p:spPr>
          <a:xfrm>
            <a:off x="7589519" y="4276344"/>
            <a:ext cx="83820" cy="82550"/>
          </a:xfrm>
          <a:custGeom>
            <a:avLst/>
            <a:gdLst/>
            <a:ahLst/>
            <a:cxnLst/>
            <a:rect l="l" t="t" r="r" b="b"/>
            <a:pathLst>
              <a:path w="83820" h="82550">
                <a:moveTo>
                  <a:pt x="83820" y="0"/>
                </a:moveTo>
                <a:lnTo>
                  <a:pt x="0" y="0"/>
                </a:lnTo>
                <a:lnTo>
                  <a:pt x="0" y="82295"/>
                </a:lnTo>
                <a:lnTo>
                  <a:pt x="83820" y="82295"/>
                </a:lnTo>
                <a:lnTo>
                  <a:pt x="83820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 descr=""/>
          <p:cNvSpPr txBox="1"/>
          <p:nvPr/>
        </p:nvSpPr>
        <p:spPr>
          <a:xfrm>
            <a:off x="7700264" y="4196333"/>
            <a:ext cx="624840" cy="58039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699"/>
              </a:lnSpc>
              <a:spcBef>
                <a:spcPts val="75"/>
              </a:spcBef>
            </a:pPr>
            <a:r>
              <a:rPr dirty="0" sz="1200" spc="-10">
                <a:latin typeface="Calibri"/>
                <a:cs typeface="Calibri"/>
              </a:rPr>
              <a:t>Failed same-</a:t>
            </a:r>
            <a:r>
              <a:rPr dirty="0" sz="1200" spc="-25">
                <a:latin typeface="Calibri"/>
                <a:cs typeface="Calibri"/>
              </a:rPr>
              <a:t>day </a:t>
            </a:r>
            <a:r>
              <a:rPr dirty="0" sz="1200" spc="-10">
                <a:latin typeface="Calibri"/>
                <a:cs typeface="Calibri"/>
              </a:rPr>
              <a:t>discharge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32" name="object 32" descr=""/>
          <p:cNvGraphicFramePr>
            <a:graphicFrameLocks noGrp="1"/>
          </p:cNvGraphicFramePr>
          <p:nvPr/>
        </p:nvGraphicFramePr>
        <p:xfrm>
          <a:off x="7494587" y="1073785"/>
          <a:ext cx="4535805" cy="24422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46905"/>
              </a:tblGrid>
              <a:tr h="365125"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Patient</a:t>
                      </a:r>
                      <a:r>
                        <a:rPr dirty="0" sz="16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follow-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up</a:t>
                      </a:r>
                      <a:r>
                        <a:rPr dirty="0" sz="16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6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discharge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9370"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97989">
                <a:tc>
                  <a:txBody>
                    <a:bodyPr/>
                    <a:lstStyle/>
                    <a:p>
                      <a:pPr marL="210820" marR="392430" indent="-1143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Arial"/>
                        <a:buChar char="•"/>
                        <a:tabLst>
                          <a:tab pos="210820" algn="l"/>
                        </a:tabLst>
                      </a:pPr>
                      <a:r>
                        <a:rPr dirty="0" sz="1300" b="1">
                          <a:latin typeface="Calibri"/>
                          <a:cs typeface="Calibri"/>
                        </a:rPr>
                        <a:t>Multimodal</a:t>
                      </a:r>
                      <a:r>
                        <a:rPr dirty="0" sz="13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b="1">
                          <a:latin typeface="Calibri"/>
                          <a:cs typeface="Calibri"/>
                        </a:rPr>
                        <a:t>analgesia:</a:t>
                      </a:r>
                      <a:r>
                        <a:rPr dirty="0" sz="13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regular</a:t>
                      </a:r>
                      <a:r>
                        <a:rPr dirty="0" sz="13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paracetamol</a:t>
                      </a:r>
                      <a:r>
                        <a:rPr dirty="0" sz="13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3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codeine;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oramorph</a:t>
                      </a:r>
                      <a:r>
                        <a:rPr dirty="0" sz="13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3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diclofenac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(PR)</a:t>
                      </a:r>
                      <a:r>
                        <a:rPr dirty="0" sz="13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as</a:t>
                      </a:r>
                      <a:r>
                        <a:rPr dirty="0" sz="13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required</a:t>
                      </a:r>
                      <a:endParaRPr sz="1300">
                        <a:latin typeface="Calibri"/>
                        <a:cs typeface="Calibri"/>
                      </a:endParaRPr>
                    </a:p>
                    <a:p>
                      <a:pPr marL="210185" indent="-113664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10185" algn="l"/>
                        </a:tabLst>
                      </a:pPr>
                      <a:r>
                        <a:rPr dirty="0" sz="1300" b="1">
                          <a:latin typeface="Calibri"/>
                          <a:cs typeface="Calibri"/>
                        </a:rPr>
                        <a:t>VTE</a:t>
                      </a:r>
                      <a:r>
                        <a:rPr dirty="0" sz="13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10" b="1">
                          <a:latin typeface="Calibri"/>
                          <a:cs typeface="Calibri"/>
                        </a:rPr>
                        <a:t>prophylaxis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:</a:t>
                      </a:r>
                      <a:r>
                        <a:rPr dirty="0" sz="13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enoxaparin</a:t>
                      </a:r>
                      <a:endParaRPr sz="1300">
                        <a:latin typeface="Calibri"/>
                        <a:cs typeface="Calibri"/>
                      </a:endParaRPr>
                    </a:p>
                    <a:p>
                      <a:pPr marL="210185" indent="-113664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"/>
                        <a:buChar char="•"/>
                        <a:tabLst>
                          <a:tab pos="210185" algn="l"/>
                        </a:tabLst>
                      </a:pPr>
                      <a:r>
                        <a:rPr dirty="0" sz="1300" b="1">
                          <a:latin typeface="Calibri"/>
                          <a:cs typeface="Calibri"/>
                        </a:rPr>
                        <a:t>Other</a:t>
                      </a:r>
                      <a:r>
                        <a:rPr dirty="0" sz="13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10" b="1">
                          <a:latin typeface="Calibri"/>
                          <a:cs typeface="Calibri"/>
                        </a:rPr>
                        <a:t>medications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:</a:t>
                      </a:r>
                      <a:r>
                        <a:rPr dirty="0" sz="13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ondansetron,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laxatives,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omeprazole</a:t>
                      </a:r>
                      <a:endParaRPr sz="1300">
                        <a:latin typeface="Calibri"/>
                        <a:cs typeface="Calibri"/>
                      </a:endParaRPr>
                    </a:p>
                    <a:p>
                      <a:pPr marL="210185" indent="-113664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10185" algn="l"/>
                        </a:tabLst>
                      </a:pPr>
                      <a:r>
                        <a:rPr dirty="0" sz="1300" spc="-10">
                          <a:latin typeface="Calibri"/>
                          <a:cs typeface="Calibri"/>
                        </a:rPr>
                        <a:t>Patient</a:t>
                      </a:r>
                      <a:r>
                        <a:rPr dirty="0" sz="13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given</a:t>
                      </a:r>
                      <a:r>
                        <a:rPr dirty="0" sz="13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number</a:t>
                      </a:r>
                      <a:r>
                        <a:rPr dirty="0" sz="13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13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3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orthopaedic</a:t>
                      </a:r>
                      <a:r>
                        <a:rPr dirty="0" sz="13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20">
                          <a:latin typeface="Calibri"/>
                          <a:cs typeface="Calibri"/>
                        </a:rPr>
                        <a:t>ward</a:t>
                      </a:r>
                      <a:endParaRPr sz="1300">
                        <a:latin typeface="Calibri"/>
                        <a:cs typeface="Calibri"/>
                      </a:endParaRPr>
                    </a:p>
                    <a:p>
                      <a:pPr marL="210185" indent="-113664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10185" algn="l"/>
                        </a:tabLst>
                      </a:pPr>
                      <a:r>
                        <a:rPr dirty="0" sz="1300" b="1">
                          <a:latin typeface="Calibri"/>
                          <a:cs typeface="Calibri"/>
                        </a:rPr>
                        <a:t>24hrs</a:t>
                      </a:r>
                      <a:r>
                        <a:rPr dirty="0" sz="1300" spc="-10" b="1">
                          <a:latin typeface="Calibri"/>
                          <a:cs typeface="Calibri"/>
                        </a:rPr>
                        <a:t> post-</a:t>
                      </a:r>
                      <a:r>
                        <a:rPr dirty="0" sz="1300" b="1">
                          <a:latin typeface="Calibri"/>
                          <a:cs typeface="Calibri"/>
                        </a:rPr>
                        <a:t>op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: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20">
                          <a:latin typeface="Calibri"/>
                          <a:cs typeface="Calibri"/>
                        </a:rPr>
                        <a:t>follow-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up</a:t>
                      </a:r>
                      <a:r>
                        <a:rPr dirty="0" sz="13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phone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call</a:t>
                      </a:r>
                      <a:r>
                        <a:rPr dirty="0" sz="13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by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ward</a:t>
                      </a:r>
                      <a:r>
                        <a:rPr dirty="0" sz="13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20">
                          <a:latin typeface="Calibri"/>
                          <a:cs typeface="Calibri"/>
                        </a:rPr>
                        <a:t>nurse</a:t>
                      </a:r>
                      <a:endParaRPr sz="1300">
                        <a:latin typeface="Calibri"/>
                        <a:cs typeface="Calibri"/>
                      </a:endParaRPr>
                    </a:p>
                    <a:p>
                      <a:pPr marL="210820" marR="196215" indent="-1143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10820" algn="l"/>
                        </a:tabLst>
                      </a:pPr>
                      <a:r>
                        <a:rPr dirty="0" sz="1300" b="1">
                          <a:latin typeface="Calibri"/>
                          <a:cs typeface="Calibri"/>
                        </a:rPr>
                        <a:t>48hrs</a:t>
                      </a:r>
                      <a:r>
                        <a:rPr dirty="0" sz="13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10" b="1">
                          <a:latin typeface="Calibri"/>
                          <a:cs typeface="Calibri"/>
                        </a:rPr>
                        <a:t>post-</a:t>
                      </a:r>
                      <a:r>
                        <a:rPr dirty="0" sz="1300" b="1">
                          <a:latin typeface="Calibri"/>
                          <a:cs typeface="Calibri"/>
                        </a:rPr>
                        <a:t>op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:</a:t>
                      </a:r>
                      <a:r>
                        <a:rPr dirty="0" sz="13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surgeon</a:t>
                      </a:r>
                      <a:r>
                        <a:rPr dirty="0" sz="13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3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physiotherapists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 review</a:t>
                      </a:r>
                      <a:r>
                        <a:rPr dirty="0" sz="13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3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clinic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with</a:t>
                      </a:r>
                      <a:r>
                        <a:rPr dirty="0" sz="13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bloods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3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check</a:t>
                      </a:r>
                      <a:r>
                        <a:rPr dirty="0" sz="13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x-</a:t>
                      </a:r>
                      <a:r>
                        <a:rPr dirty="0" sz="1300" spc="-25">
                          <a:latin typeface="Calibri"/>
                          <a:cs typeface="Calibri"/>
                        </a:rPr>
                        <a:t>ray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79095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20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Results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540"/>
                </a:tc>
              </a:tr>
            </a:tbl>
          </a:graphicData>
        </a:graphic>
      </p:graphicFrame>
      <p:sp>
        <p:nvSpPr>
          <p:cNvPr id="33" name="object 33" descr=""/>
          <p:cNvSpPr txBox="1"/>
          <p:nvPr/>
        </p:nvSpPr>
        <p:spPr>
          <a:xfrm>
            <a:off x="9908285" y="3568953"/>
            <a:ext cx="2078355" cy="1016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6364" indent="-113664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126364" algn="l"/>
              </a:tabLst>
            </a:pPr>
            <a:r>
              <a:rPr dirty="0" sz="1300">
                <a:latin typeface="Calibri"/>
                <a:cs typeface="Calibri"/>
              </a:rPr>
              <a:t>No</a:t>
            </a:r>
            <a:r>
              <a:rPr dirty="0" sz="1300" spc="-2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nausea/vomiting</a:t>
            </a:r>
            <a:endParaRPr sz="1300">
              <a:latin typeface="Calibri"/>
              <a:cs typeface="Calibri"/>
            </a:endParaRPr>
          </a:p>
          <a:p>
            <a:pPr marL="126364" indent="-113664">
              <a:lnSpc>
                <a:spcPct val="100000"/>
              </a:lnSpc>
              <a:buFont typeface="Arial"/>
              <a:buChar char="•"/>
              <a:tabLst>
                <a:tab pos="126364" algn="l"/>
              </a:tabLst>
            </a:pPr>
            <a:r>
              <a:rPr dirty="0" sz="1300">
                <a:latin typeface="Calibri"/>
                <a:cs typeface="Calibri"/>
              </a:rPr>
              <a:t>Minimal</a:t>
            </a:r>
            <a:r>
              <a:rPr dirty="0" sz="1300" spc="-25">
                <a:latin typeface="Calibri"/>
                <a:cs typeface="Calibri"/>
              </a:rPr>
              <a:t> </a:t>
            </a:r>
            <a:r>
              <a:rPr dirty="0" sz="1300" spc="-20">
                <a:latin typeface="Calibri"/>
                <a:cs typeface="Calibri"/>
              </a:rPr>
              <a:t>pain</a:t>
            </a:r>
            <a:endParaRPr sz="1300">
              <a:latin typeface="Calibri"/>
              <a:cs typeface="Calibri"/>
            </a:endParaRPr>
          </a:p>
          <a:p>
            <a:pPr marL="127000" marR="5080" indent="-114300">
              <a:lnSpc>
                <a:spcPct val="100000"/>
              </a:lnSpc>
              <a:buFont typeface="Arial"/>
              <a:buChar char="•"/>
              <a:tabLst>
                <a:tab pos="127000" algn="l"/>
              </a:tabLst>
            </a:pPr>
            <a:r>
              <a:rPr dirty="0" sz="1300">
                <a:latin typeface="Calibri"/>
                <a:cs typeface="Calibri"/>
              </a:rPr>
              <a:t>One</a:t>
            </a:r>
            <a:r>
              <a:rPr dirty="0" sz="1300" spc="-4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(33M)</a:t>
            </a:r>
            <a:r>
              <a:rPr dirty="0" sz="1300" spc="-2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failed</a:t>
            </a:r>
            <a:r>
              <a:rPr dirty="0" sz="1300" spc="-2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discharge</a:t>
            </a:r>
            <a:r>
              <a:rPr dirty="0" sz="1300" spc="-25">
                <a:latin typeface="Calibri"/>
                <a:cs typeface="Calibri"/>
              </a:rPr>
              <a:t> </a:t>
            </a:r>
            <a:r>
              <a:rPr dirty="0" sz="1300" spc="-50">
                <a:latin typeface="Calibri"/>
                <a:cs typeface="Calibri"/>
              </a:rPr>
              <a:t>– </a:t>
            </a:r>
            <a:r>
              <a:rPr dirty="0" sz="1300">
                <a:latin typeface="Calibri"/>
                <a:cs typeface="Calibri"/>
              </a:rPr>
              <a:t>delay</a:t>
            </a:r>
            <a:r>
              <a:rPr dirty="0" sz="1300" spc="-3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in</a:t>
            </a:r>
            <a:r>
              <a:rPr dirty="0" sz="1300" spc="-1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passing</a:t>
            </a:r>
            <a:r>
              <a:rPr dirty="0" sz="1300" spc="-10">
                <a:latin typeface="Calibri"/>
                <a:cs typeface="Calibri"/>
              </a:rPr>
              <a:t> </a:t>
            </a:r>
            <a:r>
              <a:rPr dirty="0" sz="1300" spc="-20">
                <a:latin typeface="Calibri"/>
                <a:cs typeface="Calibri"/>
              </a:rPr>
              <a:t>urine</a:t>
            </a:r>
            <a:endParaRPr sz="1300">
              <a:latin typeface="Calibri"/>
              <a:cs typeface="Calibri"/>
            </a:endParaRPr>
          </a:p>
          <a:p>
            <a:pPr marL="126364" indent="-113664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126364" algn="l"/>
              </a:tabLst>
            </a:pPr>
            <a:r>
              <a:rPr dirty="0" sz="1300">
                <a:latin typeface="Calibri"/>
                <a:cs typeface="Calibri"/>
              </a:rPr>
              <a:t>No</a:t>
            </a:r>
            <a:r>
              <a:rPr dirty="0" sz="1300" spc="-2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readmissions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7534020" y="5127434"/>
            <a:ext cx="1313180" cy="413384"/>
          </a:xfrm>
          <a:prstGeom prst="rect">
            <a:avLst/>
          </a:prstGeom>
          <a:solidFill>
            <a:srgbClr val="000000"/>
          </a:solidFill>
        </p:spPr>
        <p:txBody>
          <a:bodyPr wrap="square" lIns="0" tIns="36830" rIns="0" bIns="0" rtlCol="0" vert="horz">
            <a:spAutoFit/>
          </a:bodyPr>
          <a:lstStyle/>
          <a:p>
            <a:pPr marL="98425">
              <a:lnSpc>
                <a:spcPct val="100000"/>
              </a:lnSpc>
              <a:spcBef>
                <a:spcPts val="290"/>
              </a:spcBef>
            </a:pPr>
            <a:r>
              <a:rPr dirty="0" sz="2000" spc="-10" b="1">
                <a:solidFill>
                  <a:srgbClr val="FFFFFF"/>
                </a:solidFill>
                <a:latin typeface="Calibri"/>
                <a:cs typeface="Calibri"/>
              </a:rPr>
              <a:t>Discussion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7547864" y="5535269"/>
            <a:ext cx="4342765" cy="1214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300">
                <a:latin typeface="Calibri"/>
                <a:cs typeface="Calibri"/>
              </a:rPr>
              <a:t>Day</a:t>
            </a:r>
            <a:r>
              <a:rPr dirty="0" sz="1300" spc="-1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case </a:t>
            </a:r>
            <a:r>
              <a:rPr dirty="0" sz="1300" spc="-10">
                <a:latin typeface="Calibri"/>
                <a:cs typeface="Calibri"/>
              </a:rPr>
              <a:t>arthroplasty</a:t>
            </a:r>
            <a:r>
              <a:rPr dirty="0" sz="1300" spc="-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can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be</a:t>
            </a:r>
            <a:r>
              <a:rPr dirty="0" sz="1300" spc="-15">
                <a:latin typeface="Calibri"/>
                <a:cs typeface="Calibri"/>
              </a:rPr>
              <a:t> </a:t>
            </a:r>
            <a:r>
              <a:rPr dirty="0" sz="1300" spc="-20">
                <a:latin typeface="Calibri"/>
                <a:cs typeface="Calibri"/>
              </a:rPr>
              <a:t>cost-</a:t>
            </a:r>
            <a:r>
              <a:rPr dirty="0" sz="1300" spc="-10">
                <a:latin typeface="Calibri"/>
                <a:cs typeface="Calibri"/>
              </a:rPr>
              <a:t>effective,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and form</a:t>
            </a:r>
            <a:r>
              <a:rPr dirty="0" sz="1300" spc="-2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part</a:t>
            </a:r>
            <a:r>
              <a:rPr dirty="0" sz="1300" spc="-1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of</a:t>
            </a:r>
            <a:r>
              <a:rPr dirty="0" sz="1300" spc="-15">
                <a:latin typeface="Calibri"/>
                <a:cs typeface="Calibri"/>
              </a:rPr>
              <a:t> </a:t>
            </a:r>
            <a:r>
              <a:rPr dirty="0" sz="1300" spc="-25">
                <a:latin typeface="Calibri"/>
                <a:cs typeface="Calibri"/>
              </a:rPr>
              <a:t>the </a:t>
            </a:r>
            <a:r>
              <a:rPr dirty="0" sz="1300">
                <a:latin typeface="Calibri"/>
                <a:cs typeface="Calibri"/>
              </a:rPr>
              <a:t>solution</a:t>
            </a:r>
            <a:r>
              <a:rPr dirty="0" sz="1300" spc="-1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to</a:t>
            </a:r>
            <a:r>
              <a:rPr dirty="0" sz="1300" spc="-2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the</a:t>
            </a:r>
            <a:r>
              <a:rPr dirty="0" sz="1300" spc="-2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pandemic-</a:t>
            </a:r>
            <a:r>
              <a:rPr dirty="0" sz="1300">
                <a:latin typeface="Calibri"/>
                <a:cs typeface="Calibri"/>
              </a:rPr>
              <a:t>induced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backlog</a:t>
            </a:r>
            <a:r>
              <a:rPr dirty="0" sz="1300" spc="-3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of</a:t>
            </a:r>
            <a:r>
              <a:rPr dirty="0" sz="1300" spc="-2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elective</a:t>
            </a:r>
            <a:r>
              <a:rPr dirty="0" sz="1300" spc="-2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surgeries. </a:t>
            </a:r>
            <a:r>
              <a:rPr dirty="0" sz="1300">
                <a:latin typeface="Calibri"/>
                <a:cs typeface="Calibri"/>
              </a:rPr>
              <a:t>Our</a:t>
            </a:r>
            <a:r>
              <a:rPr dirty="0" sz="1300" spc="-2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hospital</a:t>
            </a:r>
            <a:r>
              <a:rPr dirty="0" sz="1300" spc="-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is</a:t>
            </a:r>
            <a:r>
              <a:rPr dirty="0" sz="1300" spc="-1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trialling</a:t>
            </a:r>
            <a:r>
              <a:rPr dirty="0" sz="1300" spc="-1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a</a:t>
            </a:r>
            <a:r>
              <a:rPr dirty="0" sz="1300" spc="-2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day</a:t>
            </a:r>
            <a:r>
              <a:rPr dirty="0" sz="1300" spc="-2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case</a:t>
            </a:r>
            <a:r>
              <a:rPr dirty="0" sz="1300" spc="-1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THR</a:t>
            </a:r>
            <a:r>
              <a:rPr dirty="0" sz="1300" spc="-2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pathway</a:t>
            </a:r>
            <a:r>
              <a:rPr dirty="0" sz="1300" spc="-1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with</a:t>
            </a:r>
            <a:r>
              <a:rPr dirty="0" sz="1300" spc="-1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promising </a:t>
            </a:r>
            <a:r>
              <a:rPr dirty="0" sz="1300">
                <a:latin typeface="Calibri"/>
                <a:cs typeface="Calibri"/>
              </a:rPr>
              <a:t>results</a:t>
            </a:r>
            <a:r>
              <a:rPr dirty="0" sz="1300" spc="-3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and</a:t>
            </a:r>
            <a:r>
              <a:rPr dirty="0" sz="1300" spc="-2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high</a:t>
            </a:r>
            <a:r>
              <a:rPr dirty="0" sz="1300" spc="-2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patient</a:t>
            </a:r>
            <a:r>
              <a:rPr dirty="0" sz="1300" spc="-3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satisfaction.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We</a:t>
            </a:r>
            <a:r>
              <a:rPr dirty="0" sz="1300" spc="-2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hope</a:t>
            </a:r>
            <a:r>
              <a:rPr dirty="0" sz="1300" spc="-2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to</a:t>
            </a:r>
            <a:r>
              <a:rPr dirty="0" sz="1300" spc="-2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expand</a:t>
            </a:r>
            <a:r>
              <a:rPr dirty="0" sz="1300" spc="-2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on</a:t>
            </a:r>
            <a:r>
              <a:rPr dirty="0" sz="1300" spc="-35">
                <a:latin typeface="Calibri"/>
                <a:cs typeface="Calibri"/>
              </a:rPr>
              <a:t> </a:t>
            </a:r>
            <a:r>
              <a:rPr dirty="0" sz="1300" spc="-20">
                <a:latin typeface="Calibri"/>
                <a:cs typeface="Calibri"/>
              </a:rPr>
              <a:t>this </a:t>
            </a:r>
            <a:r>
              <a:rPr dirty="0" sz="1300">
                <a:latin typeface="Calibri"/>
                <a:cs typeface="Calibri"/>
              </a:rPr>
              <a:t>experience</a:t>
            </a:r>
            <a:r>
              <a:rPr dirty="0" sz="1300" spc="-3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and</a:t>
            </a:r>
            <a:r>
              <a:rPr dirty="0" sz="1300" spc="-4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establish</a:t>
            </a:r>
            <a:r>
              <a:rPr dirty="0" sz="1300" spc="-2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a</a:t>
            </a:r>
            <a:r>
              <a:rPr dirty="0" sz="1300" spc="-4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dedicated</a:t>
            </a:r>
            <a:r>
              <a:rPr dirty="0" sz="1300" spc="-3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service</a:t>
            </a:r>
            <a:r>
              <a:rPr dirty="0" sz="1300" spc="-3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for</a:t>
            </a:r>
            <a:r>
              <a:rPr dirty="0" sz="1300" spc="-5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ambulatory arthroplasties.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7558531" y="4839461"/>
            <a:ext cx="308673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i="1">
                <a:latin typeface="Calibri"/>
                <a:cs typeface="Calibri"/>
              </a:rPr>
              <a:t>Figure</a:t>
            </a:r>
            <a:r>
              <a:rPr dirty="0" sz="1100" spc="-30" i="1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1.</a:t>
            </a:r>
            <a:r>
              <a:rPr dirty="0" sz="1100" spc="-15" i="1">
                <a:latin typeface="Calibri"/>
                <a:cs typeface="Calibri"/>
              </a:rPr>
              <a:t> </a:t>
            </a:r>
            <a:r>
              <a:rPr dirty="0" sz="1100" spc="-10" i="1">
                <a:latin typeface="Calibri"/>
                <a:cs typeface="Calibri"/>
              </a:rPr>
              <a:t>Same-</a:t>
            </a:r>
            <a:r>
              <a:rPr dirty="0" sz="1100" i="1">
                <a:latin typeface="Calibri"/>
                <a:cs typeface="Calibri"/>
              </a:rPr>
              <a:t>day</a:t>
            </a:r>
            <a:r>
              <a:rPr dirty="0" sz="1100" spc="-35" i="1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discharge</a:t>
            </a:r>
            <a:r>
              <a:rPr dirty="0" sz="1100" spc="-30" i="1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results</a:t>
            </a:r>
            <a:r>
              <a:rPr dirty="0" sz="1100" spc="-40" i="1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(Feb</a:t>
            </a:r>
            <a:r>
              <a:rPr dirty="0" sz="1100" spc="-25" i="1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‘22-</a:t>
            </a:r>
            <a:r>
              <a:rPr dirty="0" sz="1100" spc="-10" i="1">
                <a:latin typeface="Calibri"/>
                <a:cs typeface="Calibri"/>
              </a:rPr>
              <a:t>present)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37" name="object 3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783" y="555625"/>
            <a:ext cx="1686560" cy="530478"/>
          </a:xfrm>
          <a:prstGeom prst="rect">
            <a:avLst/>
          </a:prstGeom>
        </p:spPr>
      </p:pic>
      <p:sp>
        <p:nvSpPr>
          <p:cNvPr id="38" name="object 38" descr=""/>
          <p:cNvSpPr txBox="1"/>
          <p:nvPr/>
        </p:nvSpPr>
        <p:spPr>
          <a:xfrm>
            <a:off x="82702" y="958335"/>
            <a:ext cx="4710430" cy="2066289"/>
          </a:xfrm>
          <a:prstGeom prst="rect">
            <a:avLst/>
          </a:prstGeom>
        </p:spPr>
        <p:txBody>
          <a:bodyPr wrap="square" lIns="0" tIns="157480" rIns="0" bIns="0" rtlCol="0" vert="horz">
            <a:spAutoFit/>
          </a:bodyPr>
          <a:lstStyle/>
          <a:p>
            <a:pPr marL="108585">
              <a:lnSpc>
                <a:spcPct val="100000"/>
              </a:lnSpc>
              <a:spcBef>
                <a:spcPts val="1240"/>
              </a:spcBef>
            </a:pP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Introduction</a:t>
            </a:r>
            <a:endParaRPr sz="1800">
              <a:latin typeface="Calibri"/>
              <a:cs typeface="Calibri"/>
            </a:endParaRPr>
          </a:p>
          <a:p>
            <a:pPr marL="12700" marR="1567180">
              <a:lnSpc>
                <a:spcPct val="100000"/>
              </a:lnSpc>
              <a:spcBef>
                <a:spcPts val="819"/>
              </a:spcBef>
            </a:pPr>
            <a:r>
              <a:rPr dirty="0" sz="1300">
                <a:latin typeface="Calibri"/>
                <a:cs typeface="Calibri"/>
              </a:rPr>
              <a:t>285</a:t>
            </a:r>
            <a:r>
              <a:rPr dirty="0" sz="1300" spc="-1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elective</a:t>
            </a:r>
            <a:r>
              <a:rPr dirty="0" sz="1300" spc="-2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total</a:t>
            </a:r>
            <a:r>
              <a:rPr dirty="0" sz="1300" spc="-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hip</a:t>
            </a:r>
            <a:r>
              <a:rPr dirty="0" sz="1300" spc="-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replacements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(THR)</a:t>
            </a:r>
            <a:r>
              <a:rPr dirty="0" sz="1300" spc="50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were</a:t>
            </a:r>
            <a:r>
              <a:rPr dirty="0" sz="1300" spc="-2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performed</a:t>
            </a:r>
            <a:r>
              <a:rPr dirty="0" sz="1300" spc="-2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at</a:t>
            </a:r>
            <a:r>
              <a:rPr dirty="0" sz="1300" spc="-2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Cannock</a:t>
            </a:r>
            <a:r>
              <a:rPr dirty="0" sz="1300" spc="-2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Chase</a:t>
            </a:r>
            <a:r>
              <a:rPr dirty="0" sz="1300" spc="-3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Hospital </a:t>
            </a:r>
            <a:r>
              <a:rPr dirty="0" sz="1300">
                <a:latin typeface="Calibri"/>
                <a:cs typeface="Calibri"/>
              </a:rPr>
              <a:t>between</a:t>
            </a:r>
            <a:r>
              <a:rPr dirty="0" sz="1300" spc="-1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August</a:t>
            </a:r>
            <a:r>
              <a:rPr dirty="0" sz="1300" spc="-2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2021</a:t>
            </a:r>
            <a:r>
              <a:rPr dirty="0" sz="1300" spc="-1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–</a:t>
            </a:r>
            <a:r>
              <a:rPr dirty="0" sz="1300" spc="-3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February</a:t>
            </a:r>
            <a:r>
              <a:rPr dirty="0" sz="1300" spc="-3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2022.</a:t>
            </a:r>
            <a:r>
              <a:rPr dirty="0" sz="1300" spc="-30">
                <a:latin typeface="Calibri"/>
                <a:cs typeface="Calibri"/>
              </a:rPr>
              <a:t> </a:t>
            </a:r>
            <a:r>
              <a:rPr dirty="0" sz="1300" spc="-25">
                <a:latin typeface="Calibri"/>
                <a:cs typeface="Calibri"/>
              </a:rPr>
              <a:t>The </a:t>
            </a:r>
            <a:r>
              <a:rPr dirty="0" sz="1300" spc="-10">
                <a:latin typeface="Calibri"/>
                <a:cs typeface="Calibri"/>
              </a:rPr>
              <a:t>average</a:t>
            </a:r>
            <a:r>
              <a:rPr dirty="0" sz="1300" spc="-3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length</a:t>
            </a:r>
            <a:r>
              <a:rPr dirty="0" sz="1300" spc="-2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of</a:t>
            </a:r>
            <a:r>
              <a:rPr dirty="0" sz="1300" spc="-3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stay</a:t>
            </a:r>
            <a:r>
              <a:rPr dirty="0" sz="1300" spc="-2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was</a:t>
            </a:r>
            <a:r>
              <a:rPr dirty="0" sz="1300" spc="-2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3</a:t>
            </a:r>
            <a:r>
              <a:rPr dirty="0" sz="1300" spc="-3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days.</a:t>
            </a:r>
            <a:r>
              <a:rPr dirty="0" sz="1300" spc="-3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The</a:t>
            </a:r>
            <a:r>
              <a:rPr dirty="0" sz="1300" spc="-2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average </a:t>
            </a:r>
            <a:r>
              <a:rPr dirty="0" sz="1300">
                <a:latin typeface="Calibri"/>
                <a:cs typeface="Calibri"/>
              </a:rPr>
              <a:t>daily</a:t>
            </a:r>
            <a:r>
              <a:rPr dirty="0" sz="1300" spc="-2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cost</a:t>
            </a:r>
            <a:r>
              <a:rPr dirty="0" sz="1300" spc="-1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was</a:t>
            </a:r>
            <a:r>
              <a:rPr dirty="0" sz="1300" spc="-1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£460</a:t>
            </a:r>
            <a:r>
              <a:rPr dirty="0" sz="1300" spc="-1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per</a:t>
            </a:r>
            <a:r>
              <a:rPr dirty="0" sz="1300" spc="-2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bed</a:t>
            </a:r>
            <a:r>
              <a:rPr dirty="0" sz="1300" spc="-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(24h</a:t>
            </a:r>
            <a:r>
              <a:rPr dirty="0" sz="1300" spc="-10">
                <a:latin typeface="Calibri"/>
                <a:cs typeface="Calibri"/>
              </a:rPr>
              <a:t> stay).</a:t>
            </a:r>
            <a:endParaRPr sz="1300">
              <a:latin typeface="Calibri"/>
              <a:cs typeface="Calibri"/>
            </a:endParaRPr>
          </a:p>
          <a:p>
            <a:pPr marL="24130">
              <a:lnSpc>
                <a:spcPct val="100000"/>
              </a:lnSpc>
              <a:spcBef>
                <a:spcPts val="525"/>
              </a:spcBef>
            </a:pPr>
            <a:r>
              <a:rPr dirty="0" sz="1300" b="1">
                <a:latin typeface="Calibri"/>
                <a:cs typeface="Calibri"/>
              </a:rPr>
              <a:t>Aim:</a:t>
            </a:r>
            <a:r>
              <a:rPr dirty="0" sz="1300" spc="-15" b="1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pilot</a:t>
            </a:r>
            <a:r>
              <a:rPr dirty="0" sz="1300" spc="-1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a</a:t>
            </a:r>
            <a:r>
              <a:rPr dirty="0" sz="1300" spc="-2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pathway</a:t>
            </a:r>
            <a:r>
              <a:rPr dirty="0" sz="1300" spc="-1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for</a:t>
            </a:r>
            <a:r>
              <a:rPr dirty="0" sz="1300" spc="-2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day</a:t>
            </a:r>
            <a:r>
              <a:rPr dirty="0" sz="1300" spc="-3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case</a:t>
            </a:r>
            <a:r>
              <a:rPr dirty="0" sz="1300" spc="-10">
                <a:latin typeface="Calibri"/>
                <a:cs typeface="Calibri"/>
              </a:rPr>
              <a:t> </a:t>
            </a:r>
            <a:r>
              <a:rPr dirty="0" sz="1300" spc="-20">
                <a:latin typeface="Calibri"/>
                <a:cs typeface="Calibri"/>
              </a:rPr>
              <a:t>THR.</a:t>
            </a:r>
            <a:endParaRPr sz="13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140"/>
              </a:spcBef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Day</a:t>
            </a:r>
            <a:r>
              <a:rPr dirty="0" sz="1600" spc="-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6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surgery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Kanika Daga</dc:creator>
  <dc:title>PowerPoint Presentation</dc:title>
  <dcterms:created xsi:type="dcterms:W3CDTF">2023-07-07T15:28:20Z</dcterms:created>
  <dcterms:modified xsi:type="dcterms:W3CDTF">2023-07-07T15:28:20Z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2023-03-20T00:00:00Z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2023-07-07T00:00:00Z</vt:filetime>
  </property>
  <property fmtid="{D5CDD505-2E9C-101B-9397-08002B2CF9AE}" pid="5" name="Producer">
    <vt:lpwstr>Microsoft® PowerPoint® 2010</vt:lpwstr>
  </property>
</Properties>
</file>